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8" r:id="rId3"/>
    <p:sldId id="257" r:id="rId4"/>
    <p:sldId id="258" r:id="rId5"/>
    <p:sldId id="259" r:id="rId6"/>
    <p:sldId id="260" r:id="rId7"/>
    <p:sldId id="261" r:id="rId8"/>
    <p:sldId id="262" r:id="rId9"/>
    <p:sldId id="263" r:id="rId10"/>
    <p:sldId id="264" r:id="rId11"/>
    <p:sldId id="265" r:id="rId12"/>
    <p:sldId id="266" r:id="rId13"/>
    <p:sldId id="267"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15-Oct-24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15-Oct-24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15-Oct-24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15-Oct-24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15-Oct-24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15-Oct-24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15-Oct-24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15-Oct-24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15-Oct-24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15-Oct-24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15-Oct-24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15-Oct-24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352800" y="228600"/>
            <a:ext cx="2819400" cy="523220"/>
          </a:xfrm>
          <a:prstGeom prst="rect">
            <a:avLst/>
          </a:prstGeom>
          <a:noFill/>
        </p:spPr>
        <p:txBody>
          <a:bodyPr wrap="square" rtlCol="0">
            <a:spAutoFit/>
          </a:bodyPr>
          <a:lstStyle/>
          <a:p>
            <a:pPr algn="ctr"/>
            <a:r>
              <a:rPr lang="en-US" sz="2800" b="1" dirty="0" smtClean="0">
                <a:latin typeface="Times New Roman" pitchFamily="18" charset="0"/>
                <a:cs typeface="Times New Roman" pitchFamily="18" charset="0"/>
              </a:rPr>
              <a:t>TITLE </a:t>
            </a:r>
            <a:r>
              <a:rPr lang="en-US" sz="1100" b="1" dirty="0" smtClean="0">
                <a:latin typeface="Times New Roman" pitchFamily="18" charset="0"/>
                <a:cs typeface="Times New Roman" pitchFamily="18" charset="0"/>
              </a:rPr>
              <a:t>(Times New Roman, 28)</a:t>
            </a:r>
            <a:endParaRPr lang="en-US" sz="1100" b="1" dirty="0">
              <a:latin typeface="Times New Roman" pitchFamily="18" charset="0"/>
              <a:cs typeface="Times New Roman" pitchFamily="18" charset="0"/>
            </a:endParaRPr>
          </a:p>
        </p:txBody>
      </p:sp>
      <p:pic>
        <p:nvPicPr>
          <p:cNvPr id="1026" name="Picture 2" descr="C:\Users\LENOVO\Downloads\download.jfif"/>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3494" t="6907" r="3494" b="9466"/>
          <a:stretch/>
        </p:blipFill>
        <p:spPr bwMode="auto">
          <a:xfrm>
            <a:off x="8321040" y="0"/>
            <a:ext cx="822960" cy="739908"/>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Users\LENOVO\Downloads\download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731520" cy="73152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C:\Users\LENOVO\Downloads\images.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31520" y="12193"/>
            <a:ext cx="731520" cy="731520"/>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C:\Users\LENOVO\Downloads\Capture.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265988" y="6288875"/>
            <a:ext cx="1878012" cy="569125"/>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3124200" y="1676400"/>
            <a:ext cx="3505200" cy="923330"/>
          </a:xfrm>
          <a:prstGeom prst="rect">
            <a:avLst/>
          </a:prstGeom>
          <a:noFill/>
        </p:spPr>
        <p:txBody>
          <a:bodyPr wrap="square" rtlCol="0">
            <a:spAutoFit/>
          </a:bodyPr>
          <a:lstStyle/>
          <a:p>
            <a:pPr algn="ctr">
              <a:lnSpc>
                <a:spcPct val="150000"/>
              </a:lnSpc>
            </a:pPr>
            <a:r>
              <a:rPr lang="en-US" sz="2000" b="1" dirty="0" smtClean="0">
                <a:latin typeface="Times New Roman" pitchFamily="18" charset="0"/>
                <a:cs typeface="Times New Roman" pitchFamily="18" charset="0"/>
              </a:rPr>
              <a:t>Author(s) Name </a:t>
            </a:r>
            <a:r>
              <a:rPr lang="en-US" sz="1100" b="1" dirty="0">
                <a:latin typeface="Times New Roman" pitchFamily="18" charset="0"/>
                <a:cs typeface="Times New Roman" pitchFamily="18" charset="0"/>
              </a:rPr>
              <a:t>(Times </a:t>
            </a:r>
            <a:r>
              <a:rPr lang="en-US" sz="1100" b="1" dirty="0" smtClean="0">
                <a:latin typeface="Times New Roman" pitchFamily="18" charset="0"/>
                <a:cs typeface="Times New Roman" pitchFamily="18" charset="0"/>
              </a:rPr>
              <a:t>New Roman</a:t>
            </a:r>
            <a:r>
              <a:rPr lang="en-US" sz="1100" b="1" dirty="0">
                <a:latin typeface="Times New Roman" pitchFamily="18" charset="0"/>
                <a:cs typeface="Times New Roman" pitchFamily="18" charset="0"/>
              </a:rPr>
              <a:t>, </a:t>
            </a:r>
            <a:r>
              <a:rPr lang="en-US" sz="1100" b="1" dirty="0" smtClean="0">
                <a:latin typeface="Times New Roman" pitchFamily="18" charset="0"/>
                <a:cs typeface="Times New Roman" pitchFamily="18" charset="0"/>
              </a:rPr>
              <a:t>20)</a:t>
            </a:r>
          </a:p>
          <a:p>
            <a:pPr algn="ctr">
              <a:lnSpc>
                <a:spcPct val="150000"/>
              </a:lnSpc>
            </a:pPr>
            <a:r>
              <a:rPr lang="en-US" sz="1600" b="1" dirty="0" smtClean="0">
                <a:latin typeface="Times New Roman" pitchFamily="18" charset="0"/>
                <a:cs typeface="Times New Roman" pitchFamily="18" charset="0"/>
              </a:rPr>
              <a:t>Affiliations </a:t>
            </a:r>
            <a:r>
              <a:rPr lang="en-US" sz="1100" b="1" dirty="0">
                <a:latin typeface="Times New Roman" pitchFamily="18" charset="0"/>
                <a:cs typeface="Times New Roman" pitchFamily="18" charset="0"/>
              </a:rPr>
              <a:t>(Times </a:t>
            </a:r>
            <a:r>
              <a:rPr lang="en-US" sz="1100" b="1" dirty="0" smtClean="0">
                <a:latin typeface="Times New Roman" pitchFamily="18" charset="0"/>
                <a:cs typeface="Times New Roman" pitchFamily="18" charset="0"/>
              </a:rPr>
              <a:t>New Roman</a:t>
            </a:r>
            <a:r>
              <a:rPr lang="en-US" sz="1100" b="1" dirty="0">
                <a:latin typeface="Times New Roman" pitchFamily="18" charset="0"/>
                <a:cs typeface="Times New Roman" pitchFamily="18" charset="0"/>
              </a:rPr>
              <a:t>, </a:t>
            </a:r>
            <a:r>
              <a:rPr lang="en-US" sz="1100" b="1" dirty="0" smtClean="0">
                <a:latin typeface="Times New Roman" pitchFamily="18" charset="0"/>
                <a:cs typeface="Times New Roman" pitchFamily="18" charset="0"/>
              </a:rPr>
              <a:t>16)</a:t>
            </a:r>
            <a:endParaRPr lang="en-US" sz="1100" b="1" dirty="0">
              <a:latin typeface="Times New Roman" pitchFamily="18" charset="0"/>
              <a:cs typeface="Times New Roman" pitchFamily="18" charset="0"/>
            </a:endParaRPr>
          </a:p>
        </p:txBody>
      </p:sp>
      <p:sp>
        <p:nvSpPr>
          <p:cNvPr id="8" name="TextBox 7"/>
          <p:cNvSpPr txBox="1"/>
          <p:nvPr/>
        </p:nvSpPr>
        <p:spPr>
          <a:xfrm>
            <a:off x="3124200" y="3068729"/>
            <a:ext cx="3505200" cy="498663"/>
          </a:xfrm>
          <a:prstGeom prst="rect">
            <a:avLst/>
          </a:prstGeom>
          <a:noFill/>
        </p:spPr>
        <p:txBody>
          <a:bodyPr wrap="square" rtlCol="0">
            <a:spAutoFit/>
          </a:bodyPr>
          <a:lstStyle/>
          <a:p>
            <a:pPr algn="ctr">
              <a:lnSpc>
                <a:spcPct val="150000"/>
              </a:lnSpc>
            </a:pPr>
            <a:r>
              <a:rPr lang="en-US" sz="2000" b="1" dirty="0" smtClean="0">
                <a:latin typeface="Times New Roman" pitchFamily="18" charset="0"/>
                <a:cs typeface="Times New Roman" pitchFamily="18" charset="0"/>
              </a:rPr>
              <a:t>Paper ID: </a:t>
            </a:r>
            <a:r>
              <a:rPr lang="en-US" sz="1100" b="1" dirty="0">
                <a:latin typeface="Times New Roman" pitchFamily="18" charset="0"/>
                <a:cs typeface="Times New Roman" pitchFamily="18" charset="0"/>
              </a:rPr>
              <a:t>(Times New Roman, 20</a:t>
            </a:r>
            <a:r>
              <a:rPr lang="en-US" sz="1100" b="1" dirty="0" smtClean="0">
                <a:latin typeface="Times New Roman" pitchFamily="18" charset="0"/>
                <a:cs typeface="Times New Roman" pitchFamily="18" charset="0"/>
              </a:rPr>
              <a:t>)</a:t>
            </a:r>
            <a:endParaRPr lang="en-US" sz="1100" b="1" dirty="0">
              <a:latin typeface="Times New Roman" pitchFamily="18" charset="0"/>
              <a:cs typeface="Times New Roman" pitchFamily="18" charset="0"/>
            </a:endParaRPr>
          </a:p>
        </p:txBody>
      </p:sp>
      <p:sp>
        <p:nvSpPr>
          <p:cNvPr id="9" name="TextBox 8"/>
          <p:cNvSpPr txBox="1"/>
          <p:nvPr/>
        </p:nvSpPr>
        <p:spPr>
          <a:xfrm>
            <a:off x="3124200" y="4191000"/>
            <a:ext cx="3657600" cy="923330"/>
          </a:xfrm>
          <a:prstGeom prst="rect">
            <a:avLst/>
          </a:prstGeom>
          <a:noFill/>
        </p:spPr>
        <p:txBody>
          <a:bodyPr wrap="square" rtlCol="0">
            <a:spAutoFit/>
          </a:bodyPr>
          <a:lstStyle/>
          <a:p>
            <a:pPr algn="ctr">
              <a:lnSpc>
                <a:spcPct val="150000"/>
              </a:lnSpc>
            </a:pPr>
            <a:r>
              <a:rPr lang="en-US" sz="2000" b="1" dirty="0" smtClean="0">
                <a:latin typeface="Times New Roman" pitchFamily="18" charset="0"/>
                <a:cs typeface="Times New Roman" pitchFamily="18" charset="0"/>
              </a:rPr>
              <a:t>PRESENTED BY </a:t>
            </a:r>
            <a:r>
              <a:rPr lang="en-US" sz="1100" b="1" dirty="0">
                <a:latin typeface="Times New Roman" pitchFamily="18" charset="0"/>
                <a:cs typeface="Times New Roman" pitchFamily="18" charset="0"/>
              </a:rPr>
              <a:t>(Times New Roman, 20</a:t>
            </a:r>
            <a:r>
              <a:rPr lang="en-US" sz="1100" b="1" dirty="0" smtClean="0">
                <a:latin typeface="Times New Roman" pitchFamily="18" charset="0"/>
                <a:cs typeface="Times New Roman" pitchFamily="18" charset="0"/>
              </a:rPr>
              <a:t>)</a:t>
            </a:r>
          </a:p>
          <a:p>
            <a:pPr algn="ctr">
              <a:lnSpc>
                <a:spcPct val="150000"/>
              </a:lnSpc>
            </a:pPr>
            <a:r>
              <a:rPr lang="en-US" sz="1600" b="1" dirty="0" smtClean="0">
                <a:latin typeface="Times New Roman" pitchFamily="18" charset="0"/>
                <a:cs typeface="Times New Roman" pitchFamily="18" charset="0"/>
              </a:rPr>
              <a:t>Name </a:t>
            </a:r>
            <a:r>
              <a:rPr lang="en-US" sz="1100" b="1" dirty="0">
                <a:latin typeface="Times New Roman" pitchFamily="18" charset="0"/>
                <a:cs typeface="Times New Roman" pitchFamily="18" charset="0"/>
              </a:rPr>
              <a:t>(Times New Roman, </a:t>
            </a:r>
            <a:r>
              <a:rPr lang="en-US" sz="1100" b="1" dirty="0" smtClean="0">
                <a:latin typeface="Times New Roman" pitchFamily="18" charset="0"/>
                <a:cs typeface="Times New Roman" pitchFamily="18" charset="0"/>
              </a:rPr>
              <a:t>16)</a:t>
            </a:r>
            <a:endParaRPr lang="en-US" sz="1100" b="1" dirty="0">
              <a:latin typeface="Times New Roman" pitchFamily="18" charset="0"/>
              <a:cs typeface="Times New Roman" pitchFamily="18" charset="0"/>
            </a:endParaRPr>
          </a:p>
        </p:txBody>
      </p:sp>
      <p:sp>
        <p:nvSpPr>
          <p:cNvPr id="10" name="TextBox 9"/>
          <p:cNvSpPr txBox="1"/>
          <p:nvPr/>
        </p:nvSpPr>
        <p:spPr>
          <a:xfrm>
            <a:off x="1766170" y="6319521"/>
            <a:ext cx="5471160" cy="507831"/>
          </a:xfrm>
          <a:prstGeom prst="rect">
            <a:avLst/>
          </a:prstGeom>
          <a:noFill/>
        </p:spPr>
        <p:txBody>
          <a:bodyPr wrap="square" rtlCol="0">
            <a:spAutoFit/>
          </a:bodyPr>
          <a:lstStyle/>
          <a:p>
            <a:pPr algn="ctr">
              <a:lnSpc>
                <a:spcPct val="150000"/>
              </a:lnSpc>
            </a:pPr>
            <a:r>
              <a:rPr lang="en-US" sz="900" b="1" dirty="0">
                <a:latin typeface="Times New Roman" pitchFamily="18" charset="0"/>
                <a:cs typeface="Times New Roman" pitchFamily="18" charset="0"/>
              </a:rPr>
              <a:t>International </a:t>
            </a:r>
            <a:r>
              <a:rPr lang="en-US" sz="900" b="1" dirty="0" smtClean="0">
                <a:latin typeface="Times New Roman" pitchFamily="18" charset="0"/>
                <a:cs typeface="Times New Roman" pitchFamily="18" charset="0"/>
              </a:rPr>
              <a:t>Conference on </a:t>
            </a:r>
            <a:r>
              <a:rPr lang="en-US" sz="900" b="1" dirty="0">
                <a:latin typeface="Times New Roman" pitchFamily="18" charset="0"/>
                <a:cs typeface="Times New Roman" pitchFamily="18" charset="0"/>
              </a:rPr>
              <a:t>Advances Innovations in Engineering, Science and Technology (AIEST-2024</a:t>
            </a:r>
            <a:r>
              <a:rPr lang="en-US" sz="900" b="1" dirty="0" smtClean="0">
                <a:latin typeface="Times New Roman" pitchFamily="18" charset="0"/>
                <a:cs typeface="Times New Roman" pitchFamily="18" charset="0"/>
              </a:rPr>
              <a:t>)</a:t>
            </a:r>
          </a:p>
          <a:p>
            <a:pPr algn="ctr">
              <a:lnSpc>
                <a:spcPct val="150000"/>
              </a:lnSpc>
            </a:pPr>
            <a:r>
              <a:rPr lang="en-US" sz="900" b="1" dirty="0">
                <a:latin typeface="Times New Roman" pitchFamily="18" charset="0"/>
                <a:cs typeface="Times New Roman" pitchFamily="18" charset="0"/>
              </a:rPr>
              <a:t>Organized </a:t>
            </a:r>
            <a:r>
              <a:rPr lang="en-US" sz="900" b="1" dirty="0" smtClean="0">
                <a:latin typeface="Times New Roman" pitchFamily="18" charset="0"/>
                <a:cs typeface="Times New Roman" pitchFamily="18" charset="0"/>
              </a:rPr>
              <a:t>by Abacus </a:t>
            </a:r>
            <a:r>
              <a:rPr lang="en-US" sz="900" b="1" dirty="0">
                <a:latin typeface="Times New Roman" pitchFamily="18" charset="0"/>
                <a:cs typeface="Times New Roman" pitchFamily="18" charset="0"/>
              </a:rPr>
              <a:t>Institute of Engineering and </a:t>
            </a:r>
            <a:r>
              <a:rPr lang="en-US" sz="900" b="1" dirty="0" smtClean="0">
                <a:latin typeface="Times New Roman" pitchFamily="18" charset="0"/>
                <a:cs typeface="Times New Roman" pitchFamily="18" charset="0"/>
              </a:rPr>
              <a:t>Management (AIEM), </a:t>
            </a:r>
            <a:r>
              <a:rPr lang="en-US" sz="900" b="1" dirty="0" err="1" smtClean="0">
                <a:latin typeface="Times New Roman" pitchFamily="18" charset="0"/>
                <a:cs typeface="Times New Roman" pitchFamily="18" charset="0"/>
              </a:rPr>
              <a:t>Mogra</a:t>
            </a:r>
            <a:r>
              <a:rPr lang="en-US" sz="900" b="1" dirty="0" smtClean="0">
                <a:latin typeface="Times New Roman" pitchFamily="18" charset="0"/>
                <a:cs typeface="Times New Roman" pitchFamily="18" charset="0"/>
              </a:rPr>
              <a:t>, Hooghly</a:t>
            </a:r>
            <a:endParaRPr lang="en-US" sz="700" b="1" dirty="0" smtClean="0">
              <a:latin typeface="Times New Roman" pitchFamily="18" charset="0"/>
              <a:cs typeface="Times New Roman" pitchFamily="18" charset="0"/>
            </a:endParaRPr>
          </a:p>
        </p:txBody>
      </p:sp>
      <p:pic>
        <p:nvPicPr>
          <p:cNvPr id="1031" name="Picture 7" descr="C:\Users\LENOVO\Downloads\Capture1-removebg-preview.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0" y="5486400"/>
            <a:ext cx="1766170" cy="1371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579910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LENOVO\Downloads\download.jfif"/>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3494" t="6907" r="3494" b="9466"/>
          <a:stretch/>
        </p:blipFill>
        <p:spPr bwMode="auto">
          <a:xfrm>
            <a:off x="8321040" y="0"/>
            <a:ext cx="822960" cy="739908"/>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3" descr="C:\Users\LENOVO\Downloads\download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731520" cy="731520"/>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4" descr="C:\Users\LENOVO\Downloads\images.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31520" y="12193"/>
            <a:ext cx="731520" cy="73152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5" descr="C:\Users\LENOVO\Downloads\Capture.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265988" y="6288875"/>
            <a:ext cx="1878012" cy="569125"/>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2667000" y="104150"/>
            <a:ext cx="3962400" cy="523220"/>
          </a:xfrm>
          <a:prstGeom prst="rect">
            <a:avLst/>
          </a:prstGeom>
          <a:noFill/>
        </p:spPr>
        <p:txBody>
          <a:bodyPr wrap="square" rtlCol="0">
            <a:spAutoFit/>
          </a:bodyPr>
          <a:lstStyle/>
          <a:p>
            <a:pPr algn="ctr"/>
            <a:r>
              <a:rPr lang="en-US" sz="2800" b="1" dirty="0" smtClean="0">
                <a:latin typeface="Times New Roman" pitchFamily="18" charset="0"/>
                <a:cs typeface="Times New Roman" pitchFamily="18" charset="0"/>
              </a:rPr>
              <a:t>VALIDATION </a:t>
            </a:r>
            <a:r>
              <a:rPr lang="en-US" sz="1100" b="1" dirty="0">
                <a:latin typeface="Times New Roman" pitchFamily="18" charset="0"/>
                <a:cs typeface="Times New Roman" pitchFamily="18" charset="0"/>
              </a:rPr>
              <a:t>(Times New Roman, 28)</a:t>
            </a:r>
          </a:p>
        </p:txBody>
      </p:sp>
      <p:sp>
        <p:nvSpPr>
          <p:cNvPr id="8" name="TextBox 7"/>
          <p:cNvSpPr txBox="1"/>
          <p:nvPr/>
        </p:nvSpPr>
        <p:spPr>
          <a:xfrm>
            <a:off x="2857500" y="1905000"/>
            <a:ext cx="3810000" cy="2169825"/>
          </a:xfrm>
          <a:prstGeom prst="rect">
            <a:avLst/>
          </a:prstGeom>
          <a:noFill/>
        </p:spPr>
        <p:txBody>
          <a:bodyPr wrap="square" rtlCol="0">
            <a:spAutoFit/>
          </a:bodyPr>
          <a:lstStyle/>
          <a:p>
            <a:pPr algn="ctr">
              <a:lnSpc>
                <a:spcPct val="150000"/>
              </a:lnSpc>
            </a:pPr>
            <a:r>
              <a:rPr lang="en-US" b="1" dirty="0" smtClean="0">
                <a:latin typeface="Times New Roman" pitchFamily="18" charset="0"/>
                <a:cs typeface="Times New Roman" pitchFamily="18" charset="0"/>
              </a:rPr>
              <a:t>Show the validation of the analysis in this slide. Delete this slide if validation is not applicable to your research or the validation </a:t>
            </a:r>
            <a:r>
              <a:rPr lang="en-US" b="1" dirty="0" smtClean="0">
                <a:latin typeface="Times New Roman" pitchFamily="18" charset="0"/>
                <a:cs typeface="Times New Roman" pitchFamily="18" charset="0"/>
              </a:rPr>
              <a:t>is combined </a:t>
            </a:r>
            <a:r>
              <a:rPr lang="en-US" b="1" dirty="0" smtClean="0">
                <a:latin typeface="Times New Roman" pitchFamily="18" charset="0"/>
                <a:cs typeface="Times New Roman" pitchFamily="18" charset="0"/>
              </a:rPr>
              <a:t>with the results section.</a:t>
            </a:r>
            <a:endParaRPr lang="en-US" sz="900" b="1" dirty="0">
              <a:latin typeface="Times New Roman" pitchFamily="18" charset="0"/>
              <a:cs typeface="Times New Roman" pitchFamily="18" charset="0"/>
            </a:endParaRPr>
          </a:p>
        </p:txBody>
      </p:sp>
      <p:pic>
        <p:nvPicPr>
          <p:cNvPr id="9" name="Picture 7" descr="C:\Users\LENOVO\Downloads\Capture1-removebg-preview.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0" y="5486400"/>
            <a:ext cx="1766170" cy="1371600"/>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p:cNvSpPr txBox="1"/>
          <p:nvPr/>
        </p:nvSpPr>
        <p:spPr>
          <a:xfrm>
            <a:off x="1766170" y="6319521"/>
            <a:ext cx="5471160" cy="507831"/>
          </a:xfrm>
          <a:prstGeom prst="rect">
            <a:avLst/>
          </a:prstGeom>
          <a:noFill/>
        </p:spPr>
        <p:txBody>
          <a:bodyPr wrap="square" rtlCol="0">
            <a:spAutoFit/>
          </a:bodyPr>
          <a:lstStyle/>
          <a:p>
            <a:pPr algn="ctr">
              <a:lnSpc>
                <a:spcPct val="150000"/>
              </a:lnSpc>
            </a:pPr>
            <a:r>
              <a:rPr lang="en-US" sz="900" b="1" dirty="0">
                <a:latin typeface="Times New Roman" pitchFamily="18" charset="0"/>
                <a:cs typeface="Times New Roman" pitchFamily="18" charset="0"/>
              </a:rPr>
              <a:t>International </a:t>
            </a:r>
            <a:r>
              <a:rPr lang="en-US" sz="900" b="1" dirty="0" smtClean="0">
                <a:latin typeface="Times New Roman" pitchFamily="18" charset="0"/>
                <a:cs typeface="Times New Roman" pitchFamily="18" charset="0"/>
              </a:rPr>
              <a:t>Conference on </a:t>
            </a:r>
            <a:r>
              <a:rPr lang="en-US" sz="900" b="1" dirty="0">
                <a:latin typeface="Times New Roman" pitchFamily="18" charset="0"/>
                <a:cs typeface="Times New Roman" pitchFamily="18" charset="0"/>
              </a:rPr>
              <a:t>Advances Innovations in Engineering, Science and Technology (AIEST-2024</a:t>
            </a:r>
            <a:r>
              <a:rPr lang="en-US" sz="900" b="1" dirty="0" smtClean="0">
                <a:latin typeface="Times New Roman" pitchFamily="18" charset="0"/>
                <a:cs typeface="Times New Roman" pitchFamily="18" charset="0"/>
              </a:rPr>
              <a:t>)</a:t>
            </a:r>
          </a:p>
          <a:p>
            <a:pPr algn="ctr">
              <a:lnSpc>
                <a:spcPct val="150000"/>
              </a:lnSpc>
            </a:pPr>
            <a:r>
              <a:rPr lang="en-US" sz="900" b="1" dirty="0">
                <a:latin typeface="Times New Roman" pitchFamily="18" charset="0"/>
                <a:cs typeface="Times New Roman" pitchFamily="18" charset="0"/>
              </a:rPr>
              <a:t>Organized </a:t>
            </a:r>
            <a:r>
              <a:rPr lang="en-US" sz="900" b="1" dirty="0" smtClean="0">
                <a:latin typeface="Times New Roman" pitchFamily="18" charset="0"/>
                <a:cs typeface="Times New Roman" pitchFamily="18" charset="0"/>
              </a:rPr>
              <a:t>by Abacus </a:t>
            </a:r>
            <a:r>
              <a:rPr lang="en-US" sz="900" b="1" dirty="0">
                <a:latin typeface="Times New Roman" pitchFamily="18" charset="0"/>
                <a:cs typeface="Times New Roman" pitchFamily="18" charset="0"/>
              </a:rPr>
              <a:t>Institute of Engineering and </a:t>
            </a:r>
            <a:r>
              <a:rPr lang="en-US" sz="900" b="1" dirty="0" smtClean="0">
                <a:latin typeface="Times New Roman" pitchFamily="18" charset="0"/>
                <a:cs typeface="Times New Roman" pitchFamily="18" charset="0"/>
              </a:rPr>
              <a:t>Management (AIEM), </a:t>
            </a:r>
            <a:r>
              <a:rPr lang="en-US" sz="900" b="1" dirty="0" err="1" smtClean="0">
                <a:latin typeface="Times New Roman" pitchFamily="18" charset="0"/>
                <a:cs typeface="Times New Roman" pitchFamily="18" charset="0"/>
              </a:rPr>
              <a:t>Mogra</a:t>
            </a:r>
            <a:r>
              <a:rPr lang="en-US" sz="900" b="1" dirty="0" smtClean="0">
                <a:latin typeface="Times New Roman" pitchFamily="18" charset="0"/>
                <a:cs typeface="Times New Roman" pitchFamily="18" charset="0"/>
              </a:rPr>
              <a:t>, Hooghly</a:t>
            </a:r>
            <a:endParaRPr lang="en-US" sz="700" b="1"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42817920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676400" y="104150"/>
            <a:ext cx="5791200" cy="523220"/>
          </a:xfrm>
          <a:prstGeom prst="rect">
            <a:avLst/>
          </a:prstGeom>
          <a:noFill/>
        </p:spPr>
        <p:txBody>
          <a:bodyPr wrap="square" rtlCol="0">
            <a:spAutoFit/>
          </a:bodyPr>
          <a:lstStyle/>
          <a:p>
            <a:pPr algn="ctr"/>
            <a:r>
              <a:rPr lang="en-US" sz="2800" b="1" dirty="0" smtClean="0">
                <a:latin typeface="Times New Roman" pitchFamily="18" charset="0"/>
                <a:cs typeface="Times New Roman" pitchFamily="18" charset="0"/>
              </a:rPr>
              <a:t>CONCLUSIONS </a:t>
            </a:r>
            <a:r>
              <a:rPr lang="en-US" sz="1100" b="1" dirty="0">
                <a:latin typeface="Times New Roman" pitchFamily="18" charset="0"/>
                <a:cs typeface="Times New Roman" pitchFamily="18" charset="0"/>
              </a:rPr>
              <a:t>(Times New Roman, 28)</a:t>
            </a:r>
          </a:p>
        </p:txBody>
      </p:sp>
      <p:pic>
        <p:nvPicPr>
          <p:cNvPr id="3" name="Picture 2" descr="C:\Users\LENOVO\Downloads\download.jfif"/>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3494" t="6907" r="3494" b="9466"/>
          <a:stretch/>
        </p:blipFill>
        <p:spPr bwMode="auto">
          <a:xfrm>
            <a:off x="8321040" y="0"/>
            <a:ext cx="822960" cy="739908"/>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descr="C:\Users\LENOVO\Downloads\download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731520" cy="73152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C:\Users\LENOVO\Downloads\images.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31520" y="12193"/>
            <a:ext cx="731520" cy="73152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descr="C:\Users\LENOVO\Downloads\Capture.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265988" y="6288875"/>
            <a:ext cx="1878012" cy="569125"/>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p:cNvSpPr txBox="1"/>
          <p:nvPr/>
        </p:nvSpPr>
        <p:spPr>
          <a:xfrm>
            <a:off x="2857500" y="1905000"/>
            <a:ext cx="3810000" cy="2120068"/>
          </a:xfrm>
          <a:prstGeom prst="rect">
            <a:avLst/>
          </a:prstGeom>
          <a:noFill/>
        </p:spPr>
        <p:txBody>
          <a:bodyPr wrap="square" rtlCol="0">
            <a:spAutoFit/>
          </a:bodyPr>
          <a:lstStyle/>
          <a:p>
            <a:pPr algn="ctr">
              <a:lnSpc>
                <a:spcPct val="150000"/>
              </a:lnSpc>
            </a:pPr>
            <a:r>
              <a:rPr lang="en-US" b="1" dirty="0" smtClean="0">
                <a:latin typeface="Times New Roman" pitchFamily="18" charset="0"/>
                <a:cs typeface="Times New Roman" pitchFamily="18" charset="0"/>
              </a:rPr>
              <a:t>Briefly state the concluding remarks about the research. Include the managerial implications, future scope and limitations of the research in this slide</a:t>
            </a:r>
            <a:endParaRPr lang="en-US" sz="900" b="1" dirty="0">
              <a:latin typeface="Times New Roman" pitchFamily="18" charset="0"/>
              <a:cs typeface="Times New Roman" pitchFamily="18" charset="0"/>
            </a:endParaRPr>
          </a:p>
        </p:txBody>
      </p:sp>
      <p:pic>
        <p:nvPicPr>
          <p:cNvPr id="9" name="Picture 7" descr="C:\Users\LENOVO\Downloads\Capture1-removebg-preview.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0" y="5486400"/>
            <a:ext cx="1766170" cy="1371600"/>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p:cNvSpPr txBox="1"/>
          <p:nvPr/>
        </p:nvSpPr>
        <p:spPr>
          <a:xfrm>
            <a:off x="1766170" y="6319521"/>
            <a:ext cx="5471160" cy="507831"/>
          </a:xfrm>
          <a:prstGeom prst="rect">
            <a:avLst/>
          </a:prstGeom>
          <a:noFill/>
        </p:spPr>
        <p:txBody>
          <a:bodyPr wrap="square" rtlCol="0">
            <a:spAutoFit/>
          </a:bodyPr>
          <a:lstStyle/>
          <a:p>
            <a:pPr algn="ctr">
              <a:lnSpc>
                <a:spcPct val="150000"/>
              </a:lnSpc>
            </a:pPr>
            <a:r>
              <a:rPr lang="en-US" sz="900" b="1" dirty="0">
                <a:latin typeface="Times New Roman" pitchFamily="18" charset="0"/>
                <a:cs typeface="Times New Roman" pitchFamily="18" charset="0"/>
              </a:rPr>
              <a:t>International </a:t>
            </a:r>
            <a:r>
              <a:rPr lang="en-US" sz="900" b="1" dirty="0" smtClean="0">
                <a:latin typeface="Times New Roman" pitchFamily="18" charset="0"/>
                <a:cs typeface="Times New Roman" pitchFamily="18" charset="0"/>
              </a:rPr>
              <a:t>Conference on </a:t>
            </a:r>
            <a:r>
              <a:rPr lang="en-US" sz="900" b="1" dirty="0">
                <a:latin typeface="Times New Roman" pitchFamily="18" charset="0"/>
                <a:cs typeface="Times New Roman" pitchFamily="18" charset="0"/>
              </a:rPr>
              <a:t>Advances Innovations in Engineering, Science and Technology (AIEST-2024</a:t>
            </a:r>
            <a:r>
              <a:rPr lang="en-US" sz="900" b="1" dirty="0" smtClean="0">
                <a:latin typeface="Times New Roman" pitchFamily="18" charset="0"/>
                <a:cs typeface="Times New Roman" pitchFamily="18" charset="0"/>
              </a:rPr>
              <a:t>)</a:t>
            </a:r>
          </a:p>
          <a:p>
            <a:pPr algn="ctr">
              <a:lnSpc>
                <a:spcPct val="150000"/>
              </a:lnSpc>
            </a:pPr>
            <a:r>
              <a:rPr lang="en-US" sz="900" b="1" dirty="0">
                <a:latin typeface="Times New Roman" pitchFamily="18" charset="0"/>
                <a:cs typeface="Times New Roman" pitchFamily="18" charset="0"/>
              </a:rPr>
              <a:t>Organized </a:t>
            </a:r>
            <a:r>
              <a:rPr lang="en-US" sz="900" b="1" dirty="0" smtClean="0">
                <a:latin typeface="Times New Roman" pitchFamily="18" charset="0"/>
                <a:cs typeface="Times New Roman" pitchFamily="18" charset="0"/>
              </a:rPr>
              <a:t>by Abacus </a:t>
            </a:r>
            <a:r>
              <a:rPr lang="en-US" sz="900" b="1" dirty="0">
                <a:latin typeface="Times New Roman" pitchFamily="18" charset="0"/>
                <a:cs typeface="Times New Roman" pitchFamily="18" charset="0"/>
              </a:rPr>
              <a:t>Institute of Engineering and </a:t>
            </a:r>
            <a:r>
              <a:rPr lang="en-US" sz="900" b="1" dirty="0" smtClean="0">
                <a:latin typeface="Times New Roman" pitchFamily="18" charset="0"/>
                <a:cs typeface="Times New Roman" pitchFamily="18" charset="0"/>
              </a:rPr>
              <a:t>Management (AIEM), </a:t>
            </a:r>
            <a:r>
              <a:rPr lang="en-US" sz="900" b="1" dirty="0" err="1" smtClean="0">
                <a:latin typeface="Times New Roman" pitchFamily="18" charset="0"/>
                <a:cs typeface="Times New Roman" pitchFamily="18" charset="0"/>
              </a:rPr>
              <a:t>Mogra</a:t>
            </a:r>
            <a:r>
              <a:rPr lang="en-US" sz="900" b="1" dirty="0" smtClean="0">
                <a:latin typeface="Times New Roman" pitchFamily="18" charset="0"/>
                <a:cs typeface="Times New Roman" pitchFamily="18" charset="0"/>
              </a:rPr>
              <a:t>, Hooghly</a:t>
            </a:r>
            <a:endParaRPr lang="en-US" sz="700" b="1"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9824965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95400" y="116343"/>
            <a:ext cx="6400800" cy="523220"/>
          </a:xfrm>
          <a:prstGeom prst="rect">
            <a:avLst/>
          </a:prstGeom>
          <a:noFill/>
        </p:spPr>
        <p:txBody>
          <a:bodyPr wrap="square" rtlCol="0">
            <a:spAutoFit/>
          </a:bodyPr>
          <a:lstStyle/>
          <a:p>
            <a:pPr algn="ctr"/>
            <a:r>
              <a:rPr lang="en-US" sz="2800" b="1" dirty="0" smtClean="0">
                <a:latin typeface="Times New Roman" pitchFamily="18" charset="0"/>
                <a:cs typeface="Times New Roman" pitchFamily="18" charset="0"/>
              </a:rPr>
              <a:t>REFERENCES </a:t>
            </a:r>
            <a:r>
              <a:rPr lang="en-US" sz="1100" b="1" dirty="0" smtClean="0">
                <a:latin typeface="Times New Roman" pitchFamily="18" charset="0"/>
                <a:cs typeface="Times New Roman" pitchFamily="18" charset="0"/>
              </a:rPr>
              <a:t>(Times </a:t>
            </a:r>
            <a:r>
              <a:rPr lang="en-US" sz="1100" b="1" dirty="0">
                <a:latin typeface="Times New Roman" pitchFamily="18" charset="0"/>
                <a:cs typeface="Times New Roman" pitchFamily="18" charset="0"/>
              </a:rPr>
              <a:t>New Roman, 28)</a:t>
            </a:r>
          </a:p>
        </p:txBody>
      </p:sp>
      <p:pic>
        <p:nvPicPr>
          <p:cNvPr id="3" name="Picture 2" descr="C:\Users\LENOVO\Downloads\download.jfif"/>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3494" t="6907" r="3494" b="9466"/>
          <a:stretch/>
        </p:blipFill>
        <p:spPr bwMode="auto">
          <a:xfrm>
            <a:off x="8321040" y="0"/>
            <a:ext cx="822960" cy="739908"/>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descr="C:\Users\LENOVO\Downloads\download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731520" cy="73152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C:\Users\LENOVO\Downloads\images.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31520" y="12193"/>
            <a:ext cx="731520" cy="73152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descr="C:\Users\LENOVO\Downloads\Capture.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265988" y="6288875"/>
            <a:ext cx="1878012" cy="569125"/>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p:cNvSpPr txBox="1"/>
          <p:nvPr/>
        </p:nvSpPr>
        <p:spPr>
          <a:xfrm>
            <a:off x="2857500" y="1905000"/>
            <a:ext cx="3810000" cy="1754326"/>
          </a:xfrm>
          <a:prstGeom prst="rect">
            <a:avLst/>
          </a:prstGeom>
          <a:noFill/>
        </p:spPr>
        <p:txBody>
          <a:bodyPr wrap="square" rtlCol="0">
            <a:spAutoFit/>
          </a:bodyPr>
          <a:lstStyle/>
          <a:p>
            <a:pPr algn="ctr">
              <a:lnSpc>
                <a:spcPct val="150000"/>
              </a:lnSpc>
            </a:pPr>
            <a:r>
              <a:rPr lang="en-US" b="1" dirty="0" smtClean="0">
                <a:latin typeface="Times New Roman" pitchFamily="18" charset="0"/>
                <a:cs typeface="Times New Roman" pitchFamily="18" charset="0"/>
              </a:rPr>
              <a:t>Include some reference articles from peer-reviewed international journals along with DOI from which some ideas  have been adopted.</a:t>
            </a:r>
            <a:endParaRPr lang="en-US" sz="900" b="1" dirty="0">
              <a:latin typeface="Times New Roman" pitchFamily="18" charset="0"/>
              <a:cs typeface="Times New Roman" pitchFamily="18" charset="0"/>
            </a:endParaRPr>
          </a:p>
        </p:txBody>
      </p:sp>
      <p:pic>
        <p:nvPicPr>
          <p:cNvPr id="9" name="Picture 7" descr="C:\Users\LENOVO\Downloads\Capture1-removebg-preview.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0" y="5486400"/>
            <a:ext cx="1766170" cy="1371600"/>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p:cNvSpPr txBox="1"/>
          <p:nvPr/>
        </p:nvSpPr>
        <p:spPr>
          <a:xfrm>
            <a:off x="1766170" y="6319521"/>
            <a:ext cx="5471160" cy="507831"/>
          </a:xfrm>
          <a:prstGeom prst="rect">
            <a:avLst/>
          </a:prstGeom>
          <a:noFill/>
        </p:spPr>
        <p:txBody>
          <a:bodyPr wrap="square" rtlCol="0">
            <a:spAutoFit/>
          </a:bodyPr>
          <a:lstStyle/>
          <a:p>
            <a:pPr algn="ctr">
              <a:lnSpc>
                <a:spcPct val="150000"/>
              </a:lnSpc>
            </a:pPr>
            <a:r>
              <a:rPr lang="en-US" sz="900" b="1" dirty="0">
                <a:latin typeface="Times New Roman" pitchFamily="18" charset="0"/>
                <a:cs typeface="Times New Roman" pitchFamily="18" charset="0"/>
              </a:rPr>
              <a:t>International </a:t>
            </a:r>
            <a:r>
              <a:rPr lang="en-US" sz="900" b="1" dirty="0" smtClean="0">
                <a:latin typeface="Times New Roman" pitchFamily="18" charset="0"/>
                <a:cs typeface="Times New Roman" pitchFamily="18" charset="0"/>
              </a:rPr>
              <a:t>Conference on </a:t>
            </a:r>
            <a:r>
              <a:rPr lang="en-US" sz="900" b="1" dirty="0">
                <a:latin typeface="Times New Roman" pitchFamily="18" charset="0"/>
                <a:cs typeface="Times New Roman" pitchFamily="18" charset="0"/>
              </a:rPr>
              <a:t>Advances Innovations in Engineering, Science and Technology (AIEST-2024</a:t>
            </a:r>
            <a:r>
              <a:rPr lang="en-US" sz="900" b="1" dirty="0" smtClean="0">
                <a:latin typeface="Times New Roman" pitchFamily="18" charset="0"/>
                <a:cs typeface="Times New Roman" pitchFamily="18" charset="0"/>
              </a:rPr>
              <a:t>)</a:t>
            </a:r>
          </a:p>
          <a:p>
            <a:pPr algn="ctr">
              <a:lnSpc>
                <a:spcPct val="150000"/>
              </a:lnSpc>
            </a:pPr>
            <a:r>
              <a:rPr lang="en-US" sz="900" b="1" dirty="0">
                <a:latin typeface="Times New Roman" pitchFamily="18" charset="0"/>
                <a:cs typeface="Times New Roman" pitchFamily="18" charset="0"/>
              </a:rPr>
              <a:t>Organized </a:t>
            </a:r>
            <a:r>
              <a:rPr lang="en-US" sz="900" b="1" dirty="0" smtClean="0">
                <a:latin typeface="Times New Roman" pitchFamily="18" charset="0"/>
                <a:cs typeface="Times New Roman" pitchFamily="18" charset="0"/>
              </a:rPr>
              <a:t>by Abacus </a:t>
            </a:r>
            <a:r>
              <a:rPr lang="en-US" sz="900" b="1" dirty="0">
                <a:latin typeface="Times New Roman" pitchFamily="18" charset="0"/>
                <a:cs typeface="Times New Roman" pitchFamily="18" charset="0"/>
              </a:rPr>
              <a:t>Institute of Engineering and </a:t>
            </a:r>
            <a:r>
              <a:rPr lang="en-US" sz="900" b="1" dirty="0" smtClean="0">
                <a:latin typeface="Times New Roman" pitchFamily="18" charset="0"/>
                <a:cs typeface="Times New Roman" pitchFamily="18" charset="0"/>
              </a:rPr>
              <a:t>Management (AIEM), </a:t>
            </a:r>
            <a:r>
              <a:rPr lang="en-US" sz="900" b="1" dirty="0" err="1" smtClean="0">
                <a:latin typeface="Times New Roman" pitchFamily="18" charset="0"/>
                <a:cs typeface="Times New Roman" pitchFamily="18" charset="0"/>
              </a:rPr>
              <a:t>Mogra</a:t>
            </a:r>
            <a:r>
              <a:rPr lang="en-US" sz="900" b="1" dirty="0" smtClean="0">
                <a:latin typeface="Times New Roman" pitchFamily="18" charset="0"/>
                <a:cs typeface="Times New Roman" pitchFamily="18" charset="0"/>
              </a:rPr>
              <a:t>, Hooghly</a:t>
            </a:r>
            <a:endParaRPr lang="en-US" sz="700" b="1"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40373807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43000" y="990600"/>
            <a:ext cx="6858000" cy="4339650"/>
          </a:xfrm>
          <a:prstGeom prst="rect">
            <a:avLst/>
          </a:prstGeom>
          <a:noFill/>
        </p:spPr>
        <p:txBody>
          <a:bodyPr wrap="square" rtlCol="0">
            <a:spAutoFit/>
          </a:bodyPr>
          <a:lstStyle/>
          <a:p>
            <a:pPr algn="ctr"/>
            <a:r>
              <a:rPr lang="en-US" sz="13800" b="1" dirty="0" smtClean="0">
                <a:latin typeface="Times New Roman" pitchFamily="18" charset="0"/>
                <a:cs typeface="Times New Roman" pitchFamily="18" charset="0"/>
              </a:rPr>
              <a:t>THANK YOU</a:t>
            </a:r>
            <a:endParaRPr lang="en-US" sz="13800" b="1" dirty="0">
              <a:latin typeface="Times New Roman" pitchFamily="18" charset="0"/>
              <a:cs typeface="Times New Roman" pitchFamily="18" charset="0"/>
            </a:endParaRPr>
          </a:p>
        </p:txBody>
      </p:sp>
      <p:pic>
        <p:nvPicPr>
          <p:cNvPr id="3" name="Picture 2" descr="C:\Users\LENOVO\Downloads\download.jfif"/>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3494" t="6907" r="3494" b="9466"/>
          <a:stretch/>
        </p:blipFill>
        <p:spPr bwMode="auto">
          <a:xfrm>
            <a:off x="8321040" y="0"/>
            <a:ext cx="822960" cy="739908"/>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descr="C:\Users\LENOVO\Downloads\download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731520" cy="73152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C:\Users\LENOVO\Downloads\images.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31520" y="12193"/>
            <a:ext cx="731520" cy="73152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descr="C:\Users\LENOVO\Downloads\Capture.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265988" y="6288875"/>
            <a:ext cx="1878012" cy="569125"/>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descr="C:\Users\LENOVO\Downloads\Capture1-removebg-preview.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0" y="5486400"/>
            <a:ext cx="1766170" cy="1371600"/>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p:cNvSpPr txBox="1"/>
          <p:nvPr/>
        </p:nvSpPr>
        <p:spPr>
          <a:xfrm>
            <a:off x="1766170" y="6319521"/>
            <a:ext cx="5471160" cy="507831"/>
          </a:xfrm>
          <a:prstGeom prst="rect">
            <a:avLst/>
          </a:prstGeom>
          <a:noFill/>
        </p:spPr>
        <p:txBody>
          <a:bodyPr wrap="square" rtlCol="0">
            <a:spAutoFit/>
          </a:bodyPr>
          <a:lstStyle/>
          <a:p>
            <a:pPr algn="ctr">
              <a:lnSpc>
                <a:spcPct val="150000"/>
              </a:lnSpc>
            </a:pPr>
            <a:r>
              <a:rPr lang="en-US" sz="900" b="1" dirty="0">
                <a:latin typeface="Times New Roman" pitchFamily="18" charset="0"/>
                <a:cs typeface="Times New Roman" pitchFamily="18" charset="0"/>
              </a:rPr>
              <a:t>International </a:t>
            </a:r>
            <a:r>
              <a:rPr lang="en-US" sz="900" b="1" dirty="0" smtClean="0">
                <a:latin typeface="Times New Roman" pitchFamily="18" charset="0"/>
                <a:cs typeface="Times New Roman" pitchFamily="18" charset="0"/>
              </a:rPr>
              <a:t>Conference on </a:t>
            </a:r>
            <a:r>
              <a:rPr lang="en-US" sz="900" b="1" dirty="0">
                <a:latin typeface="Times New Roman" pitchFamily="18" charset="0"/>
                <a:cs typeface="Times New Roman" pitchFamily="18" charset="0"/>
              </a:rPr>
              <a:t>Advances Innovations in Engineering, Science and Technology (AIEST-2024</a:t>
            </a:r>
            <a:r>
              <a:rPr lang="en-US" sz="900" b="1" dirty="0" smtClean="0">
                <a:latin typeface="Times New Roman" pitchFamily="18" charset="0"/>
                <a:cs typeface="Times New Roman" pitchFamily="18" charset="0"/>
              </a:rPr>
              <a:t>)</a:t>
            </a:r>
          </a:p>
          <a:p>
            <a:pPr algn="ctr">
              <a:lnSpc>
                <a:spcPct val="150000"/>
              </a:lnSpc>
            </a:pPr>
            <a:r>
              <a:rPr lang="en-US" sz="900" b="1" dirty="0">
                <a:latin typeface="Times New Roman" pitchFamily="18" charset="0"/>
                <a:cs typeface="Times New Roman" pitchFamily="18" charset="0"/>
              </a:rPr>
              <a:t>Organized </a:t>
            </a:r>
            <a:r>
              <a:rPr lang="en-US" sz="900" b="1" dirty="0" smtClean="0">
                <a:latin typeface="Times New Roman" pitchFamily="18" charset="0"/>
                <a:cs typeface="Times New Roman" pitchFamily="18" charset="0"/>
              </a:rPr>
              <a:t>by Abacus </a:t>
            </a:r>
            <a:r>
              <a:rPr lang="en-US" sz="900" b="1" dirty="0">
                <a:latin typeface="Times New Roman" pitchFamily="18" charset="0"/>
                <a:cs typeface="Times New Roman" pitchFamily="18" charset="0"/>
              </a:rPr>
              <a:t>Institute of Engineering and </a:t>
            </a:r>
            <a:r>
              <a:rPr lang="en-US" sz="900" b="1" dirty="0" smtClean="0">
                <a:latin typeface="Times New Roman" pitchFamily="18" charset="0"/>
                <a:cs typeface="Times New Roman" pitchFamily="18" charset="0"/>
              </a:rPr>
              <a:t>Management (AIEM), </a:t>
            </a:r>
            <a:r>
              <a:rPr lang="en-US" sz="900" b="1" dirty="0" err="1" smtClean="0">
                <a:latin typeface="Times New Roman" pitchFamily="18" charset="0"/>
                <a:cs typeface="Times New Roman" pitchFamily="18" charset="0"/>
              </a:rPr>
              <a:t>Mogra</a:t>
            </a:r>
            <a:r>
              <a:rPr lang="en-US" sz="900" b="1" dirty="0" smtClean="0">
                <a:latin typeface="Times New Roman" pitchFamily="18" charset="0"/>
                <a:cs typeface="Times New Roman" pitchFamily="18" charset="0"/>
              </a:rPr>
              <a:t>, Hooghly</a:t>
            </a:r>
            <a:endParaRPr lang="en-US" sz="700" b="1"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36892301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5800" y="304800"/>
            <a:ext cx="8001000" cy="6001643"/>
          </a:xfrm>
          <a:prstGeom prst="rect">
            <a:avLst/>
          </a:prstGeom>
          <a:noFill/>
        </p:spPr>
        <p:txBody>
          <a:bodyPr wrap="square" rtlCol="0">
            <a:spAutoFit/>
          </a:bodyPr>
          <a:lstStyle/>
          <a:p>
            <a:pPr algn="just">
              <a:lnSpc>
                <a:spcPct val="150000"/>
              </a:lnSpc>
            </a:pPr>
            <a:r>
              <a:rPr lang="en-US" sz="1600" b="1" dirty="0" smtClean="0">
                <a:latin typeface="Times New Roman" pitchFamily="18" charset="0"/>
                <a:cs typeface="Times New Roman" pitchFamily="18" charset="0"/>
              </a:rPr>
              <a:t>DELETE THIS SLIDE BEFORE SUBMITTING THE PPT</a:t>
            </a:r>
          </a:p>
          <a:p>
            <a:pPr marL="342900" indent="-342900" algn="just">
              <a:lnSpc>
                <a:spcPct val="150000"/>
              </a:lnSpc>
              <a:buFont typeface="Arial" pitchFamily="34" charset="0"/>
              <a:buChar char="•"/>
            </a:pPr>
            <a:r>
              <a:rPr lang="en-US" sz="1600" b="1" dirty="0" smtClean="0">
                <a:latin typeface="Times New Roman" pitchFamily="18" charset="0"/>
                <a:cs typeface="Times New Roman" pitchFamily="18" charset="0"/>
              </a:rPr>
              <a:t>The total number of slide should not exceed 13.</a:t>
            </a:r>
          </a:p>
          <a:p>
            <a:pPr marL="342900" indent="-342900" algn="just">
              <a:lnSpc>
                <a:spcPct val="150000"/>
              </a:lnSpc>
              <a:buFont typeface="Arial" pitchFamily="34" charset="0"/>
              <a:buChar char="•"/>
            </a:pPr>
            <a:r>
              <a:rPr lang="en-US" sz="1600" b="1" dirty="0" smtClean="0">
                <a:latin typeface="Times New Roman" pitchFamily="18" charset="0"/>
                <a:cs typeface="Times New Roman" pitchFamily="18" charset="0"/>
              </a:rPr>
              <a:t>Don’t change the format of the template. Theme, font style, font size should not be altered.</a:t>
            </a:r>
          </a:p>
          <a:p>
            <a:pPr marL="342900" indent="-342900" algn="just">
              <a:lnSpc>
                <a:spcPct val="150000"/>
              </a:lnSpc>
              <a:buFont typeface="Arial" pitchFamily="34" charset="0"/>
              <a:buChar char="•"/>
            </a:pPr>
            <a:r>
              <a:rPr lang="en-US" sz="1600" b="1" dirty="0" smtClean="0">
                <a:latin typeface="Times New Roman" pitchFamily="18" charset="0"/>
                <a:cs typeface="Times New Roman" pitchFamily="18" charset="0"/>
              </a:rPr>
              <a:t>Attachments e.g., logos, conference name should not be deleted. However, slide headings or contents (From introduction to validation) may be modified according to your requirements.</a:t>
            </a:r>
          </a:p>
          <a:p>
            <a:pPr marL="342900" indent="-342900" algn="just">
              <a:lnSpc>
                <a:spcPct val="150000"/>
              </a:lnSpc>
              <a:buFont typeface="Arial" pitchFamily="34" charset="0"/>
              <a:buChar char="•"/>
            </a:pPr>
            <a:r>
              <a:rPr lang="en-US" sz="1600" b="1" dirty="0" smtClean="0">
                <a:latin typeface="Times New Roman" pitchFamily="18" charset="0"/>
                <a:cs typeface="Times New Roman" pitchFamily="18" charset="0"/>
              </a:rPr>
              <a:t>The first four slides (Title, contents, objectives</a:t>
            </a:r>
            <a:r>
              <a:rPr lang="en-US" sz="1600" b="1" dirty="0">
                <a:latin typeface="Times New Roman" pitchFamily="18" charset="0"/>
                <a:cs typeface="Times New Roman" pitchFamily="18" charset="0"/>
              </a:rPr>
              <a:t>, </a:t>
            </a:r>
            <a:r>
              <a:rPr lang="en-US" sz="1600" b="1" dirty="0" smtClean="0">
                <a:latin typeface="Times New Roman" pitchFamily="18" charset="0"/>
                <a:cs typeface="Times New Roman" pitchFamily="18" charset="0"/>
              </a:rPr>
              <a:t>research gaps and novelty) and the last three slides (conclusions, references, thank you) should be kept mandatorily. You may modify the mid-slides (from introduction to validation) according to your requirements.</a:t>
            </a:r>
          </a:p>
          <a:p>
            <a:pPr marL="342900" indent="-342900" algn="just">
              <a:lnSpc>
                <a:spcPct val="150000"/>
              </a:lnSpc>
              <a:buFont typeface="Arial" pitchFamily="34" charset="0"/>
              <a:buChar char="•"/>
            </a:pPr>
            <a:r>
              <a:rPr lang="en-US" sz="1600" b="1" dirty="0" smtClean="0">
                <a:latin typeface="Times New Roman" pitchFamily="18" charset="0"/>
                <a:cs typeface="Times New Roman" pitchFamily="18" charset="0"/>
              </a:rPr>
              <a:t>You may use TIMES NEW ROMAN, FONT SIZE 16, LINE SPACING 1.5  for preparing the body of the presentation.</a:t>
            </a:r>
          </a:p>
          <a:p>
            <a:pPr marL="342900" indent="-342900" algn="just">
              <a:lnSpc>
                <a:spcPct val="150000"/>
              </a:lnSpc>
              <a:buFont typeface="Arial" pitchFamily="34" charset="0"/>
              <a:buChar char="•"/>
            </a:pPr>
            <a:r>
              <a:rPr lang="en-US" sz="1600" b="1" dirty="0" smtClean="0">
                <a:latin typeface="Times New Roman" pitchFamily="18" charset="0"/>
                <a:cs typeface="Times New Roman" pitchFamily="18" charset="0"/>
              </a:rPr>
              <a:t>The entire PPT should be well-organized. Try to include figures, flowcharts and graphical representation instead of unnecessary long text to keep the PPT concise and easily understandable.</a:t>
            </a:r>
            <a:endParaRPr lang="en-US" sz="1600" b="1" dirty="0">
              <a:latin typeface="Times New Roman" pitchFamily="18" charset="0"/>
              <a:cs typeface="Times New Roman" pitchFamily="18" charset="0"/>
            </a:endParaRPr>
          </a:p>
        </p:txBody>
      </p:sp>
    </p:spTree>
    <p:extLst>
      <p:ext uri="{BB962C8B-B14F-4D97-AF65-F5344CB8AC3E}">
        <p14:creationId xmlns:p14="http://schemas.microsoft.com/office/powerpoint/2010/main" val="30027696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LENOVO\Downloads\download.jfif"/>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3494" t="6907" r="3494" b="9466"/>
          <a:stretch/>
        </p:blipFill>
        <p:spPr bwMode="auto">
          <a:xfrm>
            <a:off x="8321040" y="0"/>
            <a:ext cx="822960" cy="739908"/>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3" descr="C:\Users\LENOVO\Downloads\download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731520" cy="731520"/>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4" descr="C:\Users\LENOVO\Downloads\images.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31520" y="12193"/>
            <a:ext cx="731520" cy="73152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5" descr="C:\Users\LENOVO\Downloads\Capture.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265988" y="6288875"/>
            <a:ext cx="1878012" cy="569125"/>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3276600" y="116343"/>
            <a:ext cx="3810000" cy="523220"/>
          </a:xfrm>
          <a:prstGeom prst="rect">
            <a:avLst/>
          </a:prstGeom>
          <a:noFill/>
        </p:spPr>
        <p:txBody>
          <a:bodyPr wrap="square" rtlCol="0">
            <a:spAutoFit/>
          </a:bodyPr>
          <a:lstStyle/>
          <a:p>
            <a:pPr algn="ctr"/>
            <a:r>
              <a:rPr lang="en-US" sz="2800" b="1" dirty="0" smtClean="0">
                <a:latin typeface="Times New Roman" pitchFamily="18" charset="0"/>
                <a:cs typeface="Times New Roman" pitchFamily="18" charset="0"/>
              </a:rPr>
              <a:t>CONTENTS </a:t>
            </a:r>
            <a:r>
              <a:rPr lang="en-US" sz="1100" b="1" dirty="0">
                <a:latin typeface="Times New Roman" pitchFamily="18" charset="0"/>
                <a:cs typeface="Times New Roman" pitchFamily="18" charset="0"/>
              </a:rPr>
              <a:t>(Times New Roman, 28)</a:t>
            </a:r>
          </a:p>
        </p:txBody>
      </p:sp>
      <p:sp>
        <p:nvSpPr>
          <p:cNvPr id="8" name="TextBox 7"/>
          <p:cNvSpPr txBox="1"/>
          <p:nvPr/>
        </p:nvSpPr>
        <p:spPr>
          <a:xfrm>
            <a:off x="2459514" y="2133600"/>
            <a:ext cx="3810000" cy="923330"/>
          </a:xfrm>
          <a:prstGeom prst="rect">
            <a:avLst/>
          </a:prstGeom>
          <a:noFill/>
        </p:spPr>
        <p:txBody>
          <a:bodyPr wrap="square" rtlCol="0">
            <a:spAutoFit/>
          </a:bodyPr>
          <a:lstStyle/>
          <a:p>
            <a:pPr algn="ctr">
              <a:lnSpc>
                <a:spcPct val="150000"/>
              </a:lnSpc>
            </a:pPr>
            <a:r>
              <a:rPr lang="en-US" b="1" dirty="0" smtClean="0">
                <a:latin typeface="Times New Roman" pitchFamily="18" charset="0"/>
                <a:cs typeface="Times New Roman" pitchFamily="18" charset="0"/>
              </a:rPr>
              <a:t>Please specify the list of contents in the upcoming slides.</a:t>
            </a:r>
            <a:endParaRPr lang="en-US" sz="900" b="1" dirty="0">
              <a:latin typeface="Times New Roman" pitchFamily="18" charset="0"/>
              <a:cs typeface="Times New Roman" pitchFamily="18" charset="0"/>
            </a:endParaRPr>
          </a:p>
        </p:txBody>
      </p:sp>
      <p:pic>
        <p:nvPicPr>
          <p:cNvPr id="9" name="Picture 7" descr="C:\Users\LENOVO\Downloads\Capture1-removebg-preview.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0" y="5486400"/>
            <a:ext cx="1766170" cy="1371600"/>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p:cNvSpPr txBox="1"/>
          <p:nvPr/>
        </p:nvSpPr>
        <p:spPr>
          <a:xfrm>
            <a:off x="1766170" y="6319521"/>
            <a:ext cx="5471160" cy="507831"/>
          </a:xfrm>
          <a:prstGeom prst="rect">
            <a:avLst/>
          </a:prstGeom>
          <a:noFill/>
        </p:spPr>
        <p:txBody>
          <a:bodyPr wrap="square" rtlCol="0">
            <a:spAutoFit/>
          </a:bodyPr>
          <a:lstStyle/>
          <a:p>
            <a:pPr algn="ctr">
              <a:lnSpc>
                <a:spcPct val="150000"/>
              </a:lnSpc>
            </a:pPr>
            <a:r>
              <a:rPr lang="en-US" sz="900" b="1" dirty="0">
                <a:latin typeface="Times New Roman" pitchFamily="18" charset="0"/>
                <a:cs typeface="Times New Roman" pitchFamily="18" charset="0"/>
              </a:rPr>
              <a:t>International </a:t>
            </a:r>
            <a:r>
              <a:rPr lang="en-US" sz="900" b="1" dirty="0" smtClean="0">
                <a:latin typeface="Times New Roman" pitchFamily="18" charset="0"/>
                <a:cs typeface="Times New Roman" pitchFamily="18" charset="0"/>
              </a:rPr>
              <a:t>Conference on </a:t>
            </a:r>
            <a:r>
              <a:rPr lang="en-US" sz="900" b="1" dirty="0">
                <a:latin typeface="Times New Roman" pitchFamily="18" charset="0"/>
                <a:cs typeface="Times New Roman" pitchFamily="18" charset="0"/>
              </a:rPr>
              <a:t>Advances Innovations in Engineering, Science and Technology (AIEST-2024</a:t>
            </a:r>
            <a:r>
              <a:rPr lang="en-US" sz="900" b="1" dirty="0" smtClean="0">
                <a:latin typeface="Times New Roman" pitchFamily="18" charset="0"/>
                <a:cs typeface="Times New Roman" pitchFamily="18" charset="0"/>
              </a:rPr>
              <a:t>)</a:t>
            </a:r>
          </a:p>
          <a:p>
            <a:pPr algn="ctr">
              <a:lnSpc>
                <a:spcPct val="150000"/>
              </a:lnSpc>
            </a:pPr>
            <a:r>
              <a:rPr lang="en-US" sz="900" b="1" dirty="0">
                <a:latin typeface="Times New Roman" pitchFamily="18" charset="0"/>
                <a:cs typeface="Times New Roman" pitchFamily="18" charset="0"/>
              </a:rPr>
              <a:t>Organized </a:t>
            </a:r>
            <a:r>
              <a:rPr lang="en-US" sz="900" b="1" dirty="0" smtClean="0">
                <a:latin typeface="Times New Roman" pitchFamily="18" charset="0"/>
                <a:cs typeface="Times New Roman" pitchFamily="18" charset="0"/>
              </a:rPr>
              <a:t>by Abacus </a:t>
            </a:r>
            <a:r>
              <a:rPr lang="en-US" sz="900" b="1" dirty="0">
                <a:latin typeface="Times New Roman" pitchFamily="18" charset="0"/>
                <a:cs typeface="Times New Roman" pitchFamily="18" charset="0"/>
              </a:rPr>
              <a:t>Institute of Engineering and </a:t>
            </a:r>
            <a:r>
              <a:rPr lang="en-US" sz="900" b="1" dirty="0" smtClean="0">
                <a:latin typeface="Times New Roman" pitchFamily="18" charset="0"/>
                <a:cs typeface="Times New Roman" pitchFamily="18" charset="0"/>
              </a:rPr>
              <a:t>Management (AIEM), </a:t>
            </a:r>
            <a:r>
              <a:rPr lang="en-US" sz="900" b="1" dirty="0" err="1" smtClean="0">
                <a:latin typeface="Times New Roman" pitchFamily="18" charset="0"/>
                <a:cs typeface="Times New Roman" pitchFamily="18" charset="0"/>
              </a:rPr>
              <a:t>Mogra</a:t>
            </a:r>
            <a:r>
              <a:rPr lang="en-US" sz="900" b="1" dirty="0" smtClean="0">
                <a:latin typeface="Times New Roman" pitchFamily="18" charset="0"/>
                <a:cs typeface="Times New Roman" pitchFamily="18" charset="0"/>
              </a:rPr>
              <a:t>, Hooghly</a:t>
            </a:r>
            <a:endParaRPr lang="en-US" sz="700" b="1"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10996257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LENOVO\Downloads\download.jfif"/>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3494" t="6907" r="3494" b="9466"/>
          <a:stretch/>
        </p:blipFill>
        <p:spPr bwMode="auto">
          <a:xfrm>
            <a:off x="8321040" y="0"/>
            <a:ext cx="822960" cy="739908"/>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3" descr="C:\Users\LENOVO\Downloads\download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731520" cy="731520"/>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4" descr="C:\Users\LENOVO\Downloads\images.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31520" y="12193"/>
            <a:ext cx="731520" cy="73152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5" descr="C:\Users\LENOVO\Downloads\Capture.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265988" y="6288875"/>
            <a:ext cx="1878012" cy="569125"/>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3429000" y="116343"/>
            <a:ext cx="4038600" cy="523220"/>
          </a:xfrm>
          <a:prstGeom prst="rect">
            <a:avLst/>
          </a:prstGeom>
          <a:noFill/>
        </p:spPr>
        <p:txBody>
          <a:bodyPr wrap="square" rtlCol="0">
            <a:spAutoFit/>
          </a:bodyPr>
          <a:lstStyle/>
          <a:p>
            <a:pPr algn="ctr"/>
            <a:r>
              <a:rPr lang="en-US" sz="2800" b="1" dirty="0" smtClean="0">
                <a:latin typeface="Times New Roman" pitchFamily="18" charset="0"/>
                <a:cs typeface="Times New Roman" pitchFamily="18" charset="0"/>
              </a:rPr>
              <a:t>OBJECTIVES </a:t>
            </a:r>
            <a:r>
              <a:rPr lang="en-US" sz="1100" b="1" dirty="0">
                <a:latin typeface="Times New Roman" pitchFamily="18" charset="0"/>
                <a:cs typeface="Times New Roman" pitchFamily="18" charset="0"/>
              </a:rPr>
              <a:t>(Times New Roman, 28)</a:t>
            </a:r>
          </a:p>
        </p:txBody>
      </p:sp>
      <p:sp>
        <p:nvSpPr>
          <p:cNvPr id="8" name="TextBox 7"/>
          <p:cNvSpPr txBox="1"/>
          <p:nvPr/>
        </p:nvSpPr>
        <p:spPr>
          <a:xfrm>
            <a:off x="2781300" y="2133600"/>
            <a:ext cx="3810000" cy="1338828"/>
          </a:xfrm>
          <a:prstGeom prst="rect">
            <a:avLst/>
          </a:prstGeom>
          <a:noFill/>
        </p:spPr>
        <p:txBody>
          <a:bodyPr wrap="square" rtlCol="0">
            <a:spAutoFit/>
          </a:bodyPr>
          <a:lstStyle/>
          <a:p>
            <a:pPr algn="ctr">
              <a:lnSpc>
                <a:spcPct val="150000"/>
              </a:lnSpc>
            </a:pPr>
            <a:r>
              <a:rPr lang="en-US" b="1" dirty="0" smtClean="0">
                <a:latin typeface="Times New Roman" pitchFamily="18" charset="0"/>
                <a:cs typeface="Times New Roman" pitchFamily="18" charset="0"/>
              </a:rPr>
              <a:t>Please specify the core objectives of the present research in few bullet points.</a:t>
            </a:r>
            <a:endParaRPr lang="en-US" sz="900" b="1" dirty="0">
              <a:latin typeface="Times New Roman" pitchFamily="18" charset="0"/>
              <a:cs typeface="Times New Roman" pitchFamily="18" charset="0"/>
            </a:endParaRPr>
          </a:p>
        </p:txBody>
      </p:sp>
      <p:pic>
        <p:nvPicPr>
          <p:cNvPr id="9" name="Picture 7" descr="C:\Users\LENOVO\Downloads\Capture1-removebg-preview.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0" y="5486400"/>
            <a:ext cx="1766170" cy="1371600"/>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p:cNvSpPr txBox="1"/>
          <p:nvPr/>
        </p:nvSpPr>
        <p:spPr>
          <a:xfrm>
            <a:off x="1766170" y="6319521"/>
            <a:ext cx="5471160" cy="507831"/>
          </a:xfrm>
          <a:prstGeom prst="rect">
            <a:avLst/>
          </a:prstGeom>
          <a:noFill/>
        </p:spPr>
        <p:txBody>
          <a:bodyPr wrap="square" rtlCol="0">
            <a:spAutoFit/>
          </a:bodyPr>
          <a:lstStyle/>
          <a:p>
            <a:pPr algn="ctr">
              <a:lnSpc>
                <a:spcPct val="150000"/>
              </a:lnSpc>
            </a:pPr>
            <a:r>
              <a:rPr lang="en-US" sz="900" b="1" dirty="0">
                <a:latin typeface="Times New Roman" pitchFamily="18" charset="0"/>
                <a:cs typeface="Times New Roman" pitchFamily="18" charset="0"/>
              </a:rPr>
              <a:t>International </a:t>
            </a:r>
            <a:r>
              <a:rPr lang="en-US" sz="900" b="1" dirty="0" smtClean="0">
                <a:latin typeface="Times New Roman" pitchFamily="18" charset="0"/>
                <a:cs typeface="Times New Roman" pitchFamily="18" charset="0"/>
              </a:rPr>
              <a:t>Conference on </a:t>
            </a:r>
            <a:r>
              <a:rPr lang="en-US" sz="900" b="1" dirty="0">
                <a:latin typeface="Times New Roman" pitchFamily="18" charset="0"/>
                <a:cs typeface="Times New Roman" pitchFamily="18" charset="0"/>
              </a:rPr>
              <a:t>Advances Innovations in Engineering, Science and Technology (AIEST-2024</a:t>
            </a:r>
            <a:r>
              <a:rPr lang="en-US" sz="900" b="1" dirty="0" smtClean="0">
                <a:latin typeface="Times New Roman" pitchFamily="18" charset="0"/>
                <a:cs typeface="Times New Roman" pitchFamily="18" charset="0"/>
              </a:rPr>
              <a:t>)</a:t>
            </a:r>
          </a:p>
          <a:p>
            <a:pPr algn="ctr">
              <a:lnSpc>
                <a:spcPct val="150000"/>
              </a:lnSpc>
            </a:pPr>
            <a:r>
              <a:rPr lang="en-US" sz="900" b="1" dirty="0">
                <a:latin typeface="Times New Roman" pitchFamily="18" charset="0"/>
                <a:cs typeface="Times New Roman" pitchFamily="18" charset="0"/>
              </a:rPr>
              <a:t>Organized </a:t>
            </a:r>
            <a:r>
              <a:rPr lang="en-US" sz="900" b="1" dirty="0" smtClean="0">
                <a:latin typeface="Times New Roman" pitchFamily="18" charset="0"/>
                <a:cs typeface="Times New Roman" pitchFamily="18" charset="0"/>
              </a:rPr>
              <a:t>by Abacus </a:t>
            </a:r>
            <a:r>
              <a:rPr lang="en-US" sz="900" b="1" dirty="0">
                <a:latin typeface="Times New Roman" pitchFamily="18" charset="0"/>
                <a:cs typeface="Times New Roman" pitchFamily="18" charset="0"/>
              </a:rPr>
              <a:t>Institute of Engineering and </a:t>
            </a:r>
            <a:r>
              <a:rPr lang="en-US" sz="900" b="1" dirty="0" smtClean="0">
                <a:latin typeface="Times New Roman" pitchFamily="18" charset="0"/>
                <a:cs typeface="Times New Roman" pitchFamily="18" charset="0"/>
              </a:rPr>
              <a:t>Management (AIEM), </a:t>
            </a:r>
            <a:r>
              <a:rPr lang="en-US" sz="900" b="1" dirty="0" err="1" smtClean="0">
                <a:latin typeface="Times New Roman" pitchFamily="18" charset="0"/>
                <a:cs typeface="Times New Roman" pitchFamily="18" charset="0"/>
              </a:rPr>
              <a:t>Mogra</a:t>
            </a:r>
            <a:r>
              <a:rPr lang="en-US" sz="900" b="1" dirty="0" smtClean="0">
                <a:latin typeface="Times New Roman" pitchFamily="18" charset="0"/>
                <a:cs typeface="Times New Roman" pitchFamily="18" charset="0"/>
              </a:rPr>
              <a:t>, Hooghly</a:t>
            </a:r>
            <a:endParaRPr lang="en-US" sz="700" b="1"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3642104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LENOVO\Downloads\download.jfif"/>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3494" t="6907" r="3494" b="9466"/>
          <a:stretch/>
        </p:blipFill>
        <p:spPr bwMode="auto">
          <a:xfrm>
            <a:off x="8321040" y="0"/>
            <a:ext cx="822960" cy="739908"/>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3" descr="C:\Users\LENOVO\Downloads\download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731520" cy="731520"/>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4" descr="C:\Users\LENOVO\Downloads\images.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31520" y="12193"/>
            <a:ext cx="731520" cy="73152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5" descr="C:\Users\LENOVO\Downloads\Capture.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265988" y="6288875"/>
            <a:ext cx="1878012" cy="569125"/>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1905000" y="122958"/>
            <a:ext cx="6071394" cy="692497"/>
          </a:xfrm>
          <a:prstGeom prst="rect">
            <a:avLst/>
          </a:prstGeom>
          <a:noFill/>
        </p:spPr>
        <p:txBody>
          <a:bodyPr wrap="square" rtlCol="0">
            <a:spAutoFit/>
          </a:bodyPr>
          <a:lstStyle/>
          <a:p>
            <a:pPr algn="ctr"/>
            <a:r>
              <a:rPr lang="en-US" sz="2800" b="1" dirty="0" smtClean="0">
                <a:latin typeface="Times New Roman" pitchFamily="18" charset="0"/>
                <a:cs typeface="Times New Roman" pitchFamily="18" charset="0"/>
              </a:rPr>
              <a:t>RESEARCH GAPS AND NOVELTY </a:t>
            </a:r>
            <a:r>
              <a:rPr lang="en-US" sz="1100" b="1" dirty="0">
                <a:latin typeface="Times New Roman" pitchFamily="18" charset="0"/>
                <a:cs typeface="Times New Roman" pitchFamily="18" charset="0"/>
              </a:rPr>
              <a:t>(Times New Roman, 28)</a:t>
            </a:r>
          </a:p>
        </p:txBody>
      </p:sp>
      <p:sp>
        <p:nvSpPr>
          <p:cNvPr id="8" name="TextBox 7"/>
          <p:cNvSpPr txBox="1"/>
          <p:nvPr/>
        </p:nvSpPr>
        <p:spPr>
          <a:xfrm>
            <a:off x="2743200" y="2133600"/>
            <a:ext cx="3810000" cy="1338828"/>
          </a:xfrm>
          <a:prstGeom prst="rect">
            <a:avLst/>
          </a:prstGeom>
          <a:noFill/>
        </p:spPr>
        <p:txBody>
          <a:bodyPr wrap="square" rtlCol="0">
            <a:spAutoFit/>
          </a:bodyPr>
          <a:lstStyle/>
          <a:p>
            <a:pPr algn="ctr">
              <a:lnSpc>
                <a:spcPct val="150000"/>
              </a:lnSpc>
            </a:pPr>
            <a:r>
              <a:rPr lang="en-US" b="1" dirty="0" smtClean="0">
                <a:latin typeface="Times New Roman" pitchFamily="18" charset="0"/>
                <a:cs typeface="Times New Roman" pitchFamily="18" charset="0"/>
              </a:rPr>
              <a:t>Please specify the research gaps and novel contribution to the field in few bullet points.</a:t>
            </a:r>
            <a:endParaRPr lang="en-US" sz="900" b="1" dirty="0">
              <a:latin typeface="Times New Roman" pitchFamily="18" charset="0"/>
              <a:cs typeface="Times New Roman" pitchFamily="18" charset="0"/>
            </a:endParaRPr>
          </a:p>
        </p:txBody>
      </p:sp>
      <p:pic>
        <p:nvPicPr>
          <p:cNvPr id="9" name="Picture 7" descr="C:\Users\LENOVO\Downloads\Capture1-removebg-preview.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0" y="5486400"/>
            <a:ext cx="1766170" cy="1371600"/>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p:cNvSpPr txBox="1"/>
          <p:nvPr/>
        </p:nvSpPr>
        <p:spPr>
          <a:xfrm>
            <a:off x="1766170" y="6319521"/>
            <a:ext cx="5471160" cy="507831"/>
          </a:xfrm>
          <a:prstGeom prst="rect">
            <a:avLst/>
          </a:prstGeom>
          <a:noFill/>
        </p:spPr>
        <p:txBody>
          <a:bodyPr wrap="square" rtlCol="0">
            <a:spAutoFit/>
          </a:bodyPr>
          <a:lstStyle/>
          <a:p>
            <a:pPr algn="ctr">
              <a:lnSpc>
                <a:spcPct val="150000"/>
              </a:lnSpc>
            </a:pPr>
            <a:r>
              <a:rPr lang="en-US" sz="900" b="1" dirty="0">
                <a:latin typeface="Times New Roman" pitchFamily="18" charset="0"/>
                <a:cs typeface="Times New Roman" pitchFamily="18" charset="0"/>
              </a:rPr>
              <a:t>International </a:t>
            </a:r>
            <a:r>
              <a:rPr lang="en-US" sz="900" b="1" dirty="0" smtClean="0">
                <a:latin typeface="Times New Roman" pitchFamily="18" charset="0"/>
                <a:cs typeface="Times New Roman" pitchFamily="18" charset="0"/>
              </a:rPr>
              <a:t>Conference on </a:t>
            </a:r>
            <a:r>
              <a:rPr lang="en-US" sz="900" b="1" dirty="0">
                <a:latin typeface="Times New Roman" pitchFamily="18" charset="0"/>
                <a:cs typeface="Times New Roman" pitchFamily="18" charset="0"/>
              </a:rPr>
              <a:t>Advances Innovations in Engineering, Science and Technology (AIEST-2024</a:t>
            </a:r>
            <a:r>
              <a:rPr lang="en-US" sz="900" b="1" dirty="0" smtClean="0">
                <a:latin typeface="Times New Roman" pitchFamily="18" charset="0"/>
                <a:cs typeface="Times New Roman" pitchFamily="18" charset="0"/>
              </a:rPr>
              <a:t>)</a:t>
            </a:r>
          </a:p>
          <a:p>
            <a:pPr algn="ctr">
              <a:lnSpc>
                <a:spcPct val="150000"/>
              </a:lnSpc>
            </a:pPr>
            <a:r>
              <a:rPr lang="en-US" sz="900" b="1" dirty="0">
                <a:latin typeface="Times New Roman" pitchFamily="18" charset="0"/>
                <a:cs typeface="Times New Roman" pitchFamily="18" charset="0"/>
              </a:rPr>
              <a:t>Organized </a:t>
            </a:r>
            <a:r>
              <a:rPr lang="en-US" sz="900" b="1" dirty="0" smtClean="0">
                <a:latin typeface="Times New Roman" pitchFamily="18" charset="0"/>
                <a:cs typeface="Times New Roman" pitchFamily="18" charset="0"/>
              </a:rPr>
              <a:t>by Abacus </a:t>
            </a:r>
            <a:r>
              <a:rPr lang="en-US" sz="900" b="1" dirty="0">
                <a:latin typeface="Times New Roman" pitchFamily="18" charset="0"/>
                <a:cs typeface="Times New Roman" pitchFamily="18" charset="0"/>
              </a:rPr>
              <a:t>Institute of Engineering and </a:t>
            </a:r>
            <a:r>
              <a:rPr lang="en-US" sz="900" b="1" dirty="0" smtClean="0">
                <a:latin typeface="Times New Roman" pitchFamily="18" charset="0"/>
                <a:cs typeface="Times New Roman" pitchFamily="18" charset="0"/>
              </a:rPr>
              <a:t>Management (AIEM), </a:t>
            </a:r>
            <a:r>
              <a:rPr lang="en-US" sz="900" b="1" dirty="0" err="1" smtClean="0">
                <a:latin typeface="Times New Roman" pitchFamily="18" charset="0"/>
                <a:cs typeface="Times New Roman" pitchFamily="18" charset="0"/>
              </a:rPr>
              <a:t>Mogra</a:t>
            </a:r>
            <a:r>
              <a:rPr lang="en-US" sz="900" b="1" dirty="0" smtClean="0">
                <a:latin typeface="Times New Roman" pitchFamily="18" charset="0"/>
                <a:cs typeface="Times New Roman" pitchFamily="18" charset="0"/>
              </a:rPr>
              <a:t>, Hooghly</a:t>
            </a:r>
            <a:endParaRPr lang="en-US" sz="700" b="1"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2053113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LENOVO\Downloads\download.jfif"/>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3494" t="6907" r="3494" b="9466"/>
          <a:stretch/>
        </p:blipFill>
        <p:spPr bwMode="auto">
          <a:xfrm>
            <a:off x="8321040" y="0"/>
            <a:ext cx="822960" cy="739908"/>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3" descr="C:\Users\LENOVO\Downloads\download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731520" cy="731520"/>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4" descr="C:\Users\LENOVO\Downloads\images.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31520" y="12193"/>
            <a:ext cx="731520" cy="73152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5" descr="C:\Users\LENOVO\Downloads\Capture.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265988" y="6288875"/>
            <a:ext cx="1878012" cy="569125"/>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3200400" y="116343"/>
            <a:ext cx="4648200" cy="523220"/>
          </a:xfrm>
          <a:prstGeom prst="rect">
            <a:avLst/>
          </a:prstGeom>
          <a:noFill/>
        </p:spPr>
        <p:txBody>
          <a:bodyPr wrap="square" rtlCol="0">
            <a:spAutoFit/>
          </a:bodyPr>
          <a:lstStyle/>
          <a:p>
            <a:pPr algn="ctr"/>
            <a:r>
              <a:rPr lang="en-US" sz="2800" b="1" dirty="0" smtClean="0">
                <a:latin typeface="Times New Roman" pitchFamily="18" charset="0"/>
                <a:cs typeface="Times New Roman" pitchFamily="18" charset="0"/>
              </a:rPr>
              <a:t>INTRODUCTION </a:t>
            </a:r>
            <a:r>
              <a:rPr lang="en-US" sz="1100" b="1" dirty="0">
                <a:latin typeface="Times New Roman" pitchFamily="18" charset="0"/>
                <a:cs typeface="Times New Roman" pitchFamily="18" charset="0"/>
              </a:rPr>
              <a:t>(Times New Roman, 28)</a:t>
            </a:r>
          </a:p>
        </p:txBody>
      </p:sp>
      <p:sp>
        <p:nvSpPr>
          <p:cNvPr id="8" name="TextBox 7"/>
          <p:cNvSpPr txBox="1"/>
          <p:nvPr/>
        </p:nvSpPr>
        <p:spPr>
          <a:xfrm>
            <a:off x="2857500" y="2133600"/>
            <a:ext cx="3810000" cy="2585323"/>
          </a:xfrm>
          <a:prstGeom prst="rect">
            <a:avLst/>
          </a:prstGeom>
          <a:noFill/>
        </p:spPr>
        <p:txBody>
          <a:bodyPr wrap="square" rtlCol="0">
            <a:spAutoFit/>
          </a:bodyPr>
          <a:lstStyle/>
          <a:p>
            <a:pPr algn="ctr">
              <a:lnSpc>
                <a:spcPct val="150000"/>
              </a:lnSpc>
            </a:pPr>
            <a:r>
              <a:rPr lang="en-US" b="1" dirty="0" smtClean="0">
                <a:latin typeface="Times New Roman" pitchFamily="18" charset="0"/>
                <a:cs typeface="Times New Roman" pitchFamily="18" charset="0"/>
              </a:rPr>
              <a:t>Share some basic details about the present research e.g., motivations and significance of the research. Graphical representation and flowchart are highly </a:t>
            </a:r>
            <a:r>
              <a:rPr lang="en-US" b="1" dirty="0" smtClean="0">
                <a:latin typeface="Times New Roman" pitchFamily="18" charset="0"/>
                <a:cs typeface="Times New Roman" pitchFamily="18" charset="0"/>
              </a:rPr>
              <a:t>desirable </a:t>
            </a:r>
            <a:r>
              <a:rPr lang="en-US" b="1" dirty="0" smtClean="0">
                <a:latin typeface="Times New Roman" pitchFamily="18" charset="0"/>
                <a:cs typeface="Times New Roman" pitchFamily="18" charset="0"/>
              </a:rPr>
              <a:t>for this slide.</a:t>
            </a:r>
            <a:endParaRPr lang="en-US" sz="900" b="1" dirty="0">
              <a:latin typeface="Times New Roman" pitchFamily="18" charset="0"/>
              <a:cs typeface="Times New Roman" pitchFamily="18" charset="0"/>
            </a:endParaRPr>
          </a:p>
        </p:txBody>
      </p:sp>
      <p:pic>
        <p:nvPicPr>
          <p:cNvPr id="9" name="Picture 7" descr="C:\Users\LENOVO\Downloads\Capture1-removebg-preview.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0" y="5486400"/>
            <a:ext cx="1766170" cy="1371600"/>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p:cNvSpPr txBox="1"/>
          <p:nvPr/>
        </p:nvSpPr>
        <p:spPr>
          <a:xfrm>
            <a:off x="1766170" y="6319521"/>
            <a:ext cx="5471160" cy="507831"/>
          </a:xfrm>
          <a:prstGeom prst="rect">
            <a:avLst/>
          </a:prstGeom>
          <a:noFill/>
        </p:spPr>
        <p:txBody>
          <a:bodyPr wrap="square" rtlCol="0">
            <a:spAutoFit/>
          </a:bodyPr>
          <a:lstStyle/>
          <a:p>
            <a:pPr algn="ctr">
              <a:lnSpc>
                <a:spcPct val="150000"/>
              </a:lnSpc>
            </a:pPr>
            <a:r>
              <a:rPr lang="en-US" sz="900" b="1" dirty="0">
                <a:latin typeface="Times New Roman" pitchFamily="18" charset="0"/>
                <a:cs typeface="Times New Roman" pitchFamily="18" charset="0"/>
              </a:rPr>
              <a:t>International </a:t>
            </a:r>
            <a:r>
              <a:rPr lang="en-US" sz="900" b="1" dirty="0" smtClean="0">
                <a:latin typeface="Times New Roman" pitchFamily="18" charset="0"/>
                <a:cs typeface="Times New Roman" pitchFamily="18" charset="0"/>
              </a:rPr>
              <a:t>Conference on </a:t>
            </a:r>
            <a:r>
              <a:rPr lang="en-US" sz="900" b="1" dirty="0">
                <a:latin typeface="Times New Roman" pitchFamily="18" charset="0"/>
                <a:cs typeface="Times New Roman" pitchFamily="18" charset="0"/>
              </a:rPr>
              <a:t>Advances Innovations in Engineering, Science and Technology (AIEST-2024</a:t>
            </a:r>
            <a:r>
              <a:rPr lang="en-US" sz="900" b="1" dirty="0" smtClean="0">
                <a:latin typeface="Times New Roman" pitchFamily="18" charset="0"/>
                <a:cs typeface="Times New Roman" pitchFamily="18" charset="0"/>
              </a:rPr>
              <a:t>)</a:t>
            </a:r>
          </a:p>
          <a:p>
            <a:pPr algn="ctr">
              <a:lnSpc>
                <a:spcPct val="150000"/>
              </a:lnSpc>
            </a:pPr>
            <a:r>
              <a:rPr lang="en-US" sz="900" b="1" dirty="0">
                <a:latin typeface="Times New Roman" pitchFamily="18" charset="0"/>
                <a:cs typeface="Times New Roman" pitchFamily="18" charset="0"/>
              </a:rPr>
              <a:t>Organized </a:t>
            </a:r>
            <a:r>
              <a:rPr lang="en-US" sz="900" b="1" dirty="0" smtClean="0">
                <a:latin typeface="Times New Roman" pitchFamily="18" charset="0"/>
                <a:cs typeface="Times New Roman" pitchFamily="18" charset="0"/>
              </a:rPr>
              <a:t>by Abacus </a:t>
            </a:r>
            <a:r>
              <a:rPr lang="en-US" sz="900" b="1" dirty="0">
                <a:latin typeface="Times New Roman" pitchFamily="18" charset="0"/>
                <a:cs typeface="Times New Roman" pitchFamily="18" charset="0"/>
              </a:rPr>
              <a:t>Institute of Engineering and </a:t>
            </a:r>
            <a:r>
              <a:rPr lang="en-US" sz="900" b="1" dirty="0" smtClean="0">
                <a:latin typeface="Times New Roman" pitchFamily="18" charset="0"/>
                <a:cs typeface="Times New Roman" pitchFamily="18" charset="0"/>
              </a:rPr>
              <a:t>Management (AIEM), </a:t>
            </a:r>
            <a:r>
              <a:rPr lang="en-US" sz="900" b="1" dirty="0" err="1" smtClean="0">
                <a:latin typeface="Times New Roman" pitchFamily="18" charset="0"/>
                <a:cs typeface="Times New Roman" pitchFamily="18" charset="0"/>
              </a:rPr>
              <a:t>Mogra</a:t>
            </a:r>
            <a:r>
              <a:rPr lang="en-US" sz="900" b="1" dirty="0" smtClean="0">
                <a:latin typeface="Times New Roman" pitchFamily="18" charset="0"/>
                <a:cs typeface="Times New Roman" pitchFamily="18" charset="0"/>
              </a:rPr>
              <a:t>, Hooghly</a:t>
            </a:r>
            <a:endParaRPr lang="en-US" sz="700" b="1"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21431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LENOVO\Downloads\download.jfif"/>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3494" t="6907" r="3494" b="9466"/>
          <a:stretch/>
        </p:blipFill>
        <p:spPr bwMode="auto">
          <a:xfrm>
            <a:off x="8321040" y="0"/>
            <a:ext cx="822960" cy="739908"/>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3" descr="C:\Users\LENOVO\Downloads\download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731520" cy="731520"/>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4" descr="C:\Users\LENOVO\Downloads\images.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31520" y="12193"/>
            <a:ext cx="731520" cy="73152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5" descr="C:\Users\LENOVO\Downloads\Capture.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265988" y="6288875"/>
            <a:ext cx="1878012" cy="569125"/>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1463040" y="116343"/>
            <a:ext cx="6858000" cy="1384995"/>
          </a:xfrm>
          <a:prstGeom prst="rect">
            <a:avLst/>
          </a:prstGeom>
          <a:noFill/>
        </p:spPr>
        <p:txBody>
          <a:bodyPr wrap="square" rtlCol="0">
            <a:spAutoFit/>
          </a:bodyPr>
          <a:lstStyle/>
          <a:p>
            <a:pPr algn="ctr"/>
            <a:r>
              <a:rPr lang="en-US" sz="2800" b="1" dirty="0" smtClean="0">
                <a:latin typeface="Times New Roman" pitchFamily="18" charset="0"/>
                <a:cs typeface="Times New Roman" pitchFamily="18" charset="0"/>
              </a:rPr>
              <a:t>MATERIALS AND METHODS/EXPERIMENTAL PROCEDURE </a:t>
            </a:r>
            <a:r>
              <a:rPr lang="en-US" sz="1100" b="1" dirty="0">
                <a:latin typeface="Times New Roman" pitchFamily="18" charset="0"/>
                <a:cs typeface="Times New Roman" pitchFamily="18" charset="0"/>
              </a:rPr>
              <a:t>(Times New Roman, 28)</a:t>
            </a:r>
          </a:p>
        </p:txBody>
      </p:sp>
      <p:sp>
        <p:nvSpPr>
          <p:cNvPr id="8" name="TextBox 7"/>
          <p:cNvSpPr txBox="1"/>
          <p:nvPr/>
        </p:nvSpPr>
        <p:spPr>
          <a:xfrm>
            <a:off x="2857500" y="2133600"/>
            <a:ext cx="3810000" cy="2585323"/>
          </a:xfrm>
          <a:prstGeom prst="rect">
            <a:avLst/>
          </a:prstGeom>
          <a:noFill/>
        </p:spPr>
        <p:txBody>
          <a:bodyPr wrap="square" rtlCol="0">
            <a:spAutoFit/>
          </a:bodyPr>
          <a:lstStyle/>
          <a:p>
            <a:pPr algn="ctr">
              <a:lnSpc>
                <a:spcPct val="150000"/>
              </a:lnSpc>
            </a:pPr>
            <a:r>
              <a:rPr lang="en-US" b="1" dirty="0" smtClean="0">
                <a:latin typeface="Times New Roman" pitchFamily="18" charset="0"/>
                <a:cs typeface="Times New Roman" pitchFamily="18" charset="0"/>
              </a:rPr>
              <a:t>Modify the </a:t>
            </a:r>
            <a:r>
              <a:rPr lang="en-US" b="1" dirty="0" smtClean="0">
                <a:latin typeface="Times New Roman" pitchFamily="18" charset="0"/>
                <a:cs typeface="Times New Roman" pitchFamily="18" charset="0"/>
              </a:rPr>
              <a:t>heading according </a:t>
            </a:r>
            <a:r>
              <a:rPr lang="en-US" b="1" dirty="0" smtClean="0">
                <a:latin typeface="Times New Roman" pitchFamily="18" charset="0"/>
                <a:cs typeface="Times New Roman" pitchFamily="18" charset="0"/>
              </a:rPr>
              <a:t>to your requirements. Describe briefly about the methodologies, experimental set up, statistical analysis and mathematical computations in this slide</a:t>
            </a:r>
            <a:endParaRPr lang="en-US" sz="900" b="1" dirty="0">
              <a:latin typeface="Times New Roman" pitchFamily="18" charset="0"/>
              <a:cs typeface="Times New Roman" pitchFamily="18" charset="0"/>
            </a:endParaRPr>
          </a:p>
        </p:txBody>
      </p:sp>
      <p:pic>
        <p:nvPicPr>
          <p:cNvPr id="9" name="Picture 7" descr="C:\Users\LENOVO\Downloads\Capture1-removebg-preview.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0" y="5486400"/>
            <a:ext cx="1766170" cy="1371600"/>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p:cNvSpPr txBox="1"/>
          <p:nvPr/>
        </p:nvSpPr>
        <p:spPr>
          <a:xfrm>
            <a:off x="1766170" y="6319521"/>
            <a:ext cx="5471160" cy="507831"/>
          </a:xfrm>
          <a:prstGeom prst="rect">
            <a:avLst/>
          </a:prstGeom>
          <a:noFill/>
        </p:spPr>
        <p:txBody>
          <a:bodyPr wrap="square" rtlCol="0">
            <a:spAutoFit/>
          </a:bodyPr>
          <a:lstStyle/>
          <a:p>
            <a:pPr algn="ctr">
              <a:lnSpc>
                <a:spcPct val="150000"/>
              </a:lnSpc>
            </a:pPr>
            <a:r>
              <a:rPr lang="en-US" sz="900" b="1" dirty="0">
                <a:latin typeface="Times New Roman" pitchFamily="18" charset="0"/>
                <a:cs typeface="Times New Roman" pitchFamily="18" charset="0"/>
              </a:rPr>
              <a:t>International </a:t>
            </a:r>
            <a:r>
              <a:rPr lang="en-US" sz="900" b="1" dirty="0" smtClean="0">
                <a:latin typeface="Times New Roman" pitchFamily="18" charset="0"/>
                <a:cs typeface="Times New Roman" pitchFamily="18" charset="0"/>
              </a:rPr>
              <a:t>Conference on </a:t>
            </a:r>
            <a:r>
              <a:rPr lang="en-US" sz="900" b="1" dirty="0">
                <a:latin typeface="Times New Roman" pitchFamily="18" charset="0"/>
                <a:cs typeface="Times New Roman" pitchFamily="18" charset="0"/>
              </a:rPr>
              <a:t>Advances Innovations in Engineering, Science and Technology (AIEST-2024</a:t>
            </a:r>
            <a:r>
              <a:rPr lang="en-US" sz="900" b="1" dirty="0" smtClean="0">
                <a:latin typeface="Times New Roman" pitchFamily="18" charset="0"/>
                <a:cs typeface="Times New Roman" pitchFamily="18" charset="0"/>
              </a:rPr>
              <a:t>)</a:t>
            </a:r>
          </a:p>
          <a:p>
            <a:pPr algn="ctr">
              <a:lnSpc>
                <a:spcPct val="150000"/>
              </a:lnSpc>
            </a:pPr>
            <a:r>
              <a:rPr lang="en-US" sz="900" b="1" dirty="0">
                <a:latin typeface="Times New Roman" pitchFamily="18" charset="0"/>
                <a:cs typeface="Times New Roman" pitchFamily="18" charset="0"/>
              </a:rPr>
              <a:t>Organized </a:t>
            </a:r>
            <a:r>
              <a:rPr lang="en-US" sz="900" b="1" dirty="0" smtClean="0">
                <a:latin typeface="Times New Roman" pitchFamily="18" charset="0"/>
                <a:cs typeface="Times New Roman" pitchFamily="18" charset="0"/>
              </a:rPr>
              <a:t>by Abacus </a:t>
            </a:r>
            <a:r>
              <a:rPr lang="en-US" sz="900" b="1" dirty="0">
                <a:latin typeface="Times New Roman" pitchFamily="18" charset="0"/>
                <a:cs typeface="Times New Roman" pitchFamily="18" charset="0"/>
              </a:rPr>
              <a:t>Institute of Engineering and </a:t>
            </a:r>
            <a:r>
              <a:rPr lang="en-US" sz="900" b="1" dirty="0" smtClean="0">
                <a:latin typeface="Times New Roman" pitchFamily="18" charset="0"/>
                <a:cs typeface="Times New Roman" pitchFamily="18" charset="0"/>
              </a:rPr>
              <a:t>Management (AIEM), </a:t>
            </a:r>
            <a:r>
              <a:rPr lang="en-US" sz="900" b="1" dirty="0" err="1" smtClean="0">
                <a:latin typeface="Times New Roman" pitchFamily="18" charset="0"/>
                <a:cs typeface="Times New Roman" pitchFamily="18" charset="0"/>
              </a:rPr>
              <a:t>Mogra</a:t>
            </a:r>
            <a:r>
              <a:rPr lang="en-US" sz="900" b="1" dirty="0" smtClean="0">
                <a:latin typeface="Times New Roman" pitchFamily="18" charset="0"/>
                <a:cs typeface="Times New Roman" pitchFamily="18" charset="0"/>
              </a:rPr>
              <a:t>, Hooghly</a:t>
            </a:r>
            <a:endParaRPr lang="en-US" sz="700" b="1"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42137897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LENOVO\Downloads\download.jfif"/>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3494" t="6907" r="3494" b="9466"/>
          <a:stretch/>
        </p:blipFill>
        <p:spPr bwMode="auto">
          <a:xfrm>
            <a:off x="8321040" y="0"/>
            <a:ext cx="822960" cy="739908"/>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3" descr="C:\Users\LENOVO\Downloads\download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731520" cy="731520"/>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4" descr="C:\Users\LENOVO\Downloads\images.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31520" y="12193"/>
            <a:ext cx="731520" cy="73152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5" descr="C:\Users\LENOVO\Downloads\Capture.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265988" y="6288875"/>
            <a:ext cx="1878012" cy="569125"/>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1463040" y="116343"/>
            <a:ext cx="6858000" cy="1384995"/>
          </a:xfrm>
          <a:prstGeom prst="rect">
            <a:avLst/>
          </a:prstGeom>
          <a:noFill/>
        </p:spPr>
        <p:txBody>
          <a:bodyPr wrap="square" rtlCol="0">
            <a:spAutoFit/>
          </a:bodyPr>
          <a:lstStyle/>
          <a:p>
            <a:pPr algn="ctr"/>
            <a:r>
              <a:rPr lang="en-US" sz="2800" b="1" dirty="0" smtClean="0">
                <a:latin typeface="Times New Roman" pitchFamily="18" charset="0"/>
                <a:cs typeface="Times New Roman" pitchFamily="18" charset="0"/>
              </a:rPr>
              <a:t>MATERIALS AND METHODS/EXPERIMENTAL PROCEDURE (CONTD…) </a:t>
            </a:r>
            <a:r>
              <a:rPr lang="en-US" sz="1100" b="1" dirty="0">
                <a:latin typeface="Times New Roman" pitchFamily="18" charset="0"/>
                <a:cs typeface="Times New Roman" pitchFamily="18" charset="0"/>
              </a:rPr>
              <a:t>(Times New Roman, 28)</a:t>
            </a:r>
          </a:p>
        </p:txBody>
      </p:sp>
      <p:sp>
        <p:nvSpPr>
          <p:cNvPr id="8" name="TextBox 7"/>
          <p:cNvSpPr txBox="1"/>
          <p:nvPr/>
        </p:nvSpPr>
        <p:spPr>
          <a:xfrm>
            <a:off x="2857500" y="2133600"/>
            <a:ext cx="3810000" cy="3416320"/>
          </a:xfrm>
          <a:prstGeom prst="rect">
            <a:avLst/>
          </a:prstGeom>
          <a:noFill/>
        </p:spPr>
        <p:txBody>
          <a:bodyPr wrap="square" rtlCol="0">
            <a:spAutoFit/>
          </a:bodyPr>
          <a:lstStyle/>
          <a:p>
            <a:pPr algn="ctr">
              <a:lnSpc>
                <a:spcPct val="150000"/>
              </a:lnSpc>
            </a:pPr>
            <a:r>
              <a:rPr lang="en-US" b="1" dirty="0" smtClean="0">
                <a:latin typeface="Times New Roman" pitchFamily="18" charset="0"/>
                <a:cs typeface="Times New Roman" pitchFamily="18" charset="0"/>
              </a:rPr>
              <a:t>You may proceed with the materials and methods section in this slide as well if not entirely fit in the previous slide. You may delete this slide if the </a:t>
            </a:r>
            <a:r>
              <a:rPr lang="en-US" b="1" dirty="0">
                <a:latin typeface="Times New Roman" pitchFamily="18" charset="0"/>
                <a:cs typeface="Times New Roman" pitchFamily="18" charset="0"/>
              </a:rPr>
              <a:t>entire </a:t>
            </a:r>
            <a:r>
              <a:rPr lang="en-US" b="1" dirty="0" smtClean="0">
                <a:latin typeface="Times New Roman" pitchFamily="18" charset="0"/>
                <a:cs typeface="Times New Roman" pitchFamily="18" charset="0"/>
              </a:rPr>
              <a:t>experimental procedure gets fitted into one slide. It should be noted that maximum two slides are allowed for the methodology section.</a:t>
            </a:r>
            <a:endParaRPr lang="en-US" sz="900" b="1" dirty="0">
              <a:latin typeface="Times New Roman" pitchFamily="18" charset="0"/>
              <a:cs typeface="Times New Roman" pitchFamily="18" charset="0"/>
            </a:endParaRPr>
          </a:p>
        </p:txBody>
      </p:sp>
      <p:pic>
        <p:nvPicPr>
          <p:cNvPr id="9" name="Picture 7" descr="C:\Users\LENOVO\Downloads\Capture1-removebg-preview.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0" y="5486400"/>
            <a:ext cx="1766170" cy="1371600"/>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p:cNvSpPr txBox="1"/>
          <p:nvPr/>
        </p:nvSpPr>
        <p:spPr>
          <a:xfrm>
            <a:off x="1766170" y="6319521"/>
            <a:ext cx="5471160" cy="507831"/>
          </a:xfrm>
          <a:prstGeom prst="rect">
            <a:avLst/>
          </a:prstGeom>
          <a:noFill/>
        </p:spPr>
        <p:txBody>
          <a:bodyPr wrap="square" rtlCol="0">
            <a:spAutoFit/>
          </a:bodyPr>
          <a:lstStyle/>
          <a:p>
            <a:pPr algn="ctr">
              <a:lnSpc>
                <a:spcPct val="150000"/>
              </a:lnSpc>
            </a:pPr>
            <a:r>
              <a:rPr lang="en-US" sz="900" b="1" dirty="0">
                <a:latin typeface="Times New Roman" pitchFamily="18" charset="0"/>
                <a:cs typeface="Times New Roman" pitchFamily="18" charset="0"/>
              </a:rPr>
              <a:t>International </a:t>
            </a:r>
            <a:r>
              <a:rPr lang="en-US" sz="900" b="1" dirty="0" smtClean="0">
                <a:latin typeface="Times New Roman" pitchFamily="18" charset="0"/>
                <a:cs typeface="Times New Roman" pitchFamily="18" charset="0"/>
              </a:rPr>
              <a:t>Conference on </a:t>
            </a:r>
            <a:r>
              <a:rPr lang="en-US" sz="900" b="1" dirty="0">
                <a:latin typeface="Times New Roman" pitchFamily="18" charset="0"/>
                <a:cs typeface="Times New Roman" pitchFamily="18" charset="0"/>
              </a:rPr>
              <a:t>Advances Innovations in Engineering, Science and Technology (AIEST-2024</a:t>
            </a:r>
            <a:r>
              <a:rPr lang="en-US" sz="900" b="1" dirty="0" smtClean="0">
                <a:latin typeface="Times New Roman" pitchFamily="18" charset="0"/>
                <a:cs typeface="Times New Roman" pitchFamily="18" charset="0"/>
              </a:rPr>
              <a:t>)</a:t>
            </a:r>
          </a:p>
          <a:p>
            <a:pPr algn="ctr">
              <a:lnSpc>
                <a:spcPct val="150000"/>
              </a:lnSpc>
            </a:pPr>
            <a:r>
              <a:rPr lang="en-US" sz="900" b="1" dirty="0">
                <a:latin typeface="Times New Roman" pitchFamily="18" charset="0"/>
                <a:cs typeface="Times New Roman" pitchFamily="18" charset="0"/>
              </a:rPr>
              <a:t>Organized </a:t>
            </a:r>
            <a:r>
              <a:rPr lang="en-US" sz="900" b="1" dirty="0" smtClean="0">
                <a:latin typeface="Times New Roman" pitchFamily="18" charset="0"/>
                <a:cs typeface="Times New Roman" pitchFamily="18" charset="0"/>
              </a:rPr>
              <a:t>by Abacus </a:t>
            </a:r>
            <a:r>
              <a:rPr lang="en-US" sz="900" b="1" dirty="0">
                <a:latin typeface="Times New Roman" pitchFamily="18" charset="0"/>
                <a:cs typeface="Times New Roman" pitchFamily="18" charset="0"/>
              </a:rPr>
              <a:t>Institute of Engineering and </a:t>
            </a:r>
            <a:r>
              <a:rPr lang="en-US" sz="900" b="1" dirty="0" smtClean="0">
                <a:latin typeface="Times New Roman" pitchFamily="18" charset="0"/>
                <a:cs typeface="Times New Roman" pitchFamily="18" charset="0"/>
              </a:rPr>
              <a:t>Management (AIEM), </a:t>
            </a:r>
            <a:r>
              <a:rPr lang="en-US" sz="900" b="1" dirty="0" err="1" smtClean="0">
                <a:latin typeface="Times New Roman" pitchFamily="18" charset="0"/>
                <a:cs typeface="Times New Roman" pitchFamily="18" charset="0"/>
              </a:rPr>
              <a:t>Mogra</a:t>
            </a:r>
            <a:r>
              <a:rPr lang="en-US" sz="900" b="1" dirty="0" smtClean="0">
                <a:latin typeface="Times New Roman" pitchFamily="18" charset="0"/>
                <a:cs typeface="Times New Roman" pitchFamily="18" charset="0"/>
              </a:rPr>
              <a:t>, Hooghly</a:t>
            </a:r>
            <a:endParaRPr lang="en-US" sz="700" b="1"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27305732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LENOVO\Downloads\download.jfif"/>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3494" t="6907" r="3494" b="9466"/>
          <a:stretch/>
        </p:blipFill>
        <p:spPr bwMode="auto">
          <a:xfrm>
            <a:off x="8321040" y="0"/>
            <a:ext cx="822960" cy="739908"/>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3" descr="C:\Users\LENOVO\Downloads\download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731520" cy="731520"/>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4" descr="C:\Users\LENOVO\Downloads\images.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31520" y="12193"/>
            <a:ext cx="731520" cy="73152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5" descr="C:\Users\LENOVO\Downloads\Capture.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265988" y="6288875"/>
            <a:ext cx="1878012" cy="569125"/>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1463040" y="116343"/>
            <a:ext cx="6858000" cy="523220"/>
          </a:xfrm>
          <a:prstGeom prst="rect">
            <a:avLst/>
          </a:prstGeom>
          <a:noFill/>
        </p:spPr>
        <p:txBody>
          <a:bodyPr wrap="square" rtlCol="0">
            <a:spAutoFit/>
          </a:bodyPr>
          <a:lstStyle/>
          <a:p>
            <a:pPr algn="ctr"/>
            <a:r>
              <a:rPr lang="en-US" sz="2800" b="1" dirty="0" smtClean="0">
                <a:latin typeface="Times New Roman" pitchFamily="18" charset="0"/>
                <a:cs typeface="Times New Roman" pitchFamily="18" charset="0"/>
              </a:rPr>
              <a:t>RESULTS AND DISCUSSION </a:t>
            </a:r>
            <a:r>
              <a:rPr lang="en-US" sz="1100" b="1" dirty="0">
                <a:latin typeface="Times New Roman" pitchFamily="18" charset="0"/>
                <a:cs typeface="Times New Roman" pitchFamily="18" charset="0"/>
              </a:rPr>
              <a:t>(Times New Roman, 28)</a:t>
            </a:r>
          </a:p>
        </p:txBody>
      </p:sp>
      <p:sp>
        <p:nvSpPr>
          <p:cNvPr id="8" name="TextBox 7"/>
          <p:cNvSpPr txBox="1"/>
          <p:nvPr/>
        </p:nvSpPr>
        <p:spPr>
          <a:xfrm>
            <a:off x="2743200" y="2133600"/>
            <a:ext cx="3810000" cy="1754326"/>
          </a:xfrm>
          <a:prstGeom prst="rect">
            <a:avLst/>
          </a:prstGeom>
          <a:noFill/>
        </p:spPr>
        <p:txBody>
          <a:bodyPr wrap="square" rtlCol="0">
            <a:spAutoFit/>
          </a:bodyPr>
          <a:lstStyle/>
          <a:p>
            <a:pPr algn="ctr">
              <a:lnSpc>
                <a:spcPct val="150000"/>
              </a:lnSpc>
            </a:pPr>
            <a:r>
              <a:rPr lang="en-US" b="1" dirty="0" smtClean="0">
                <a:latin typeface="Times New Roman" pitchFamily="18" charset="0"/>
                <a:cs typeface="Times New Roman" pitchFamily="18" charset="0"/>
              </a:rPr>
              <a:t>Please specify the core outcomes derived from the ongoing research. Graphs </a:t>
            </a:r>
            <a:r>
              <a:rPr lang="en-US" b="1" dirty="0">
                <a:latin typeface="Times New Roman" pitchFamily="18" charset="0"/>
                <a:cs typeface="Times New Roman" pitchFamily="18" charset="0"/>
              </a:rPr>
              <a:t>and </a:t>
            </a:r>
            <a:r>
              <a:rPr lang="en-US" b="1" dirty="0" smtClean="0">
                <a:latin typeface="Times New Roman" pitchFamily="18" charset="0"/>
                <a:cs typeface="Times New Roman" pitchFamily="18" charset="0"/>
              </a:rPr>
              <a:t>figures are </a:t>
            </a:r>
            <a:r>
              <a:rPr lang="en-US" b="1" dirty="0">
                <a:latin typeface="Times New Roman" pitchFamily="18" charset="0"/>
                <a:cs typeface="Times New Roman" pitchFamily="18" charset="0"/>
              </a:rPr>
              <a:t>highly </a:t>
            </a:r>
            <a:r>
              <a:rPr lang="en-US" b="1" dirty="0" smtClean="0">
                <a:latin typeface="Times New Roman" pitchFamily="18" charset="0"/>
                <a:cs typeface="Times New Roman" pitchFamily="18" charset="0"/>
              </a:rPr>
              <a:t>desirable </a:t>
            </a:r>
            <a:r>
              <a:rPr lang="en-US" b="1" dirty="0">
                <a:latin typeface="Times New Roman" pitchFamily="18" charset="0"/>
                <a:cs typeface="Times New Roman" pitchFamily="18" charset="0"/>
              </a:rPr>
              <a:t>for this slide.</a:t>
            </a:r>
          </a:p>
        </p:txBody>
      </p:sp>
      <p:pic>
        <p:nvPicPr>
          <p:cNvPr id="9" name="Picture 7" descr="C:\Users\LENOVO\Downloads\Capture1-removebg-preview.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0" y="5486400"/>
            <a:ext cx="1766170" cy="1371600"/>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p:cNvSpPr txBox="1"/>
          <p:nvPr/>
        </p:nvSpPr>
        <p:spPr>
          <a:xfrm>
            <a:off x="1766170" y="6319521"/>
            <a:ext cx="5471160" cy="507831"/>
          </a:xfrm>
          <a:prstGeom prst="rect">
            <a:avLst/>
          </a:prstGeom>
          <a:noFill/>
        </p:spPr>
        <p:txBody>
          <a:bodyPr wrap="square" rtlCol="0">
            <a:spAutoFit/>
          </a:bodyPr>
          <a:lstStyle/>
          <a:p>
            <a:pPr algn="ctr">
              <a:lnSpc>
                <a:spcPct val="150000"/>
              </a:lnSpc>
            </a:pPr>
            <a:r>
              <a:rPr lang="en-US" sz="900" b="1" dirty="0">
                <a:latin typeface="Times New Roman" pitchFamily="18" charset="0"/>
                <a:cs typeface="Times New Roman" pitchFamily="18" charset="0"/>
              </a:rPr>
              <a:t>International </a:t>
            </a:r>
            <a:r>
              <a:rPr lang="en-US" sz="900" b="1" dirty="0" smtClean="0">
                <a:latin typeface="Times New Roman" pitchFamily="18" charset="0"/>
                <a:cs typeface="Times New Roman" pitchFamily="18" charset="0"/>
              </a:rPr>
              <a:t>Conference on </a:t>
            </a:r>
            <a:r>
              <a:rPr lang="en-US" sz="900" b="1" dirty="0">
                <a:latin typeface="Times New Roman" pitchFamily="18" charset="0"/>
                <a:cs typeface="Times New Roman" pitchFamily="18" charset="0"/>
              </a:rPr>
              <a:t>Advances Innovations in Engineering, Science and Technology (AIEST-2024</a:t>
            </a:r>
            <a:r>
              <a:rPr lang="en-US" sz="900" b="1" dirty="0" smtClean="0">
                <a:latin typeface="Times New Roman" pitchFamily="18" charset="0"/>
                <a:cs typeface="Times New Roman" pitchFamily="18" charset="0"/>
              </a:rPr>
              <a:t>)</a:t>
            </a:r>
          </a:p>
          <a:p>
            <a:pPr algn="ctr">
              <a:lnSpc>
                <a:spcPct val="150000"/>
              </a:lnSpc>
            </a:pPr>
            <a:r>
              <a:rPr lang="en-US" sz="900" b="1" dirty="0">
                <a:latin typeface="Times New Roman" pitchFamily="18" charset="0"/>
                <a:cs typeface="Times New Roman" pitchFamily="18" charset="0"/>
              </a:rPr>
              <a:t>Organized </a:t>
            </a:r>
            <a:r>
              <a:rPr lang="en-US" sz="900" b="1" dirty="0" smtClean="0">
                <a:latin typeface="Times New Roman" pitchFamily="18" charset="0"/>
                <a:cs typeface="Times New Roman" pitchFamily="18" charset="0"/>
              </a:rPr>
              <a:t>by Abacus </a:t>
            </a:r>
            <a:r>
              <a:rPr lang="en-US" sz="900" b="1" dirty="0">
                <a:latin typeface="Times New Roman" pitchFamily="18" charset="0"/>
                <a:cs typeface="Times New Roman" pitchFamily="18" charset="0"/>
              </a:rPr>
              <a:t>Institute of Engineering and </a:t>
            </a:r>
            <a:r>
              <a:rPr lang="en-US" sz="900" b="1" dirty="0" smtClean="0">
                <a:latin typeface="Times New Roman" pitchFamily="18" charset="0"/>
                <a:cs typeface="Times New Roman" pitchFamily="18" charset="0"/>
              </a:rPr>
              <a:t>Management (AIEM), </a:t>
            </a:r>
            <a:r>
              <a:rPr lang="en-US" sz="900" b="1" dirty="0" err="1" smtClean="0">
                <a:latin typeface="Times New Roman" pitchFamily="18" charset="0"/>
                <a:cs typeface="Times New Roman" pitchFamily="18" charset="0"/>
              </a:rPr>
              <a:t>Mogra</a:t>
            </a:r>
            <a:r>
              <a:rPr lang="en-US" sz="900" b="1" dirty="0" smtClean="0">
                <a:latin typeface="Times New Roman" pitchFamily="18" charset="0"/>
                <a:cs typeface="Times New Roman" pitchFamily="18" charset="0"/>
              </a:rPr>
              <a:t>, Hooghly</a:t>
            </a:r>
            <a:endParaRPr lang="en-US" sz="700" b="1"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39112401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LENOVO\Downloads\download.jfif"/>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3494" t="6907" r="3494" b="9466"/>
          <a:stretch/>
        </p:blipFill>
        <p:spPr bwMode="auto">
          <a:xfrm>
            <a:off x="8321040" y="0"/>
            <a:ext cx="822960" cy="739908"/>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3" descr="C:\Users\LENOVO\Downloads\download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731520" cy="731520"/>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4" descr="C:\Users\LENOVO\Downloads\images.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31520" y="12193"/>
            <a:ext cx="731520" cy="73152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5" descr="C:\Users\LENOVO\Downloads\Capture.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265988" y="6288875"/>
            <a:ext cx="1878012" cy="569125"/>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1463040" y="116343"/>
            <a:ext cx="6858000" cy="692497"/>
          </a:xfrm>
          <a:prstGeom prst="rect">
            <a:avLst/>
          </a:prstGeom>
          <a:noFill/>
        </p:spPr>
        <p:txBody>
          <a:bodyPr wrap="square" rtlCol="0">
            <a:spAutoFit/>
          </a:bodyPr>
          <a:lstStyle/>
          <a:p>
            <a:pPr algn="ctr"/>
            <a:r>
              <a:rPr lang="en-US" sz="2800" b="1" dirty="0" smtClean="0">
                <a:latin typeface="Times New Roman" pitchFamily="18" charset="0"/>
                <a:cs typeface="Times New Roman" pitchFamily="18" charset="0"/>
              </a:rPr>
              <a:t>RESULTS AND DISCUSSION (CONTD…) </a:t>
            </a:r>
            <a:r>
              <a:rPr lang="en-US" sz="1100" b="1" dirty="0">
                <a:latin typeface="Times New Roman" pitchFamily="18" charset="0"/>
                <a:cs typeface="Times New Roman" pitchFamily="18" charset="0"/>
              </a:rPr>
              <a:t>(Times New Roman, 28)</a:t>
            </a:r>
          </a:p>
        </p:txBody>
      </p:sp>
      <p:sp>
        <p:nvSpPr>
          <p:cNvPr id="8" name="TextBox 7"/>
          <p:cNvSpPr txBox="1"/>
          <p:nvPr/>
        </p:nvSpPr>
        <p:spPr>
          <a:xfrm>
            <a:off x="2857500" y="1905000"/>
            <a:ext cx="3810000" cy="3366563"/>
          </a:xfrm>
          <a:prstGeom prst="rect">
            <a:avLst/>
          </a:prstGeom>
          <a:noFill/>
        </p:spPr>
        <p:txBody>
          <a:bodyPr wrap="square" rtlCol="0">
            <a:spAutoFit/>
          </a:bodyPr>
          <a:lstStyle/>
          <a:p>
            <a:pPr algn="ctr">
              <a:lnSpc>
                <a:spcPct val="150000"/>
              </a:lnSpc>
            </a:pPr>
            <a:r>
              <a:rPr lang="en-US" b="1" dirty="0" smtClean="0">
                <a:latin typeface="Times New Roman" pitchFamily="18" charset="0"/>
                <a:cs typeface="Times New Roman" pitchFamily="18" charset="0"/>
              </a:rPr>
              <a:t>You may continue with </a:t>
            </a:r>
            <a:r>
              <a:rPr lang="en-US" b="1" dirty="0">
                <a:latin typeface="Times New Roman" pitchFamily="18" charset="0"/>
                <a:cs typeface="Times New Roman" pitchFamily="18" charset="0"/>
              </a:rPr>
              <a:t>the </a:t>
            </a:r>
            <a:r>
              <a:rPr lang="en-US" b="1" dirty="0" smtClean="0">
                <a:latin typeface="Times New Roman" pitchFamily="18" charset="0"/>
                <a:cs typeface="Times New Roman" pitchFamily="18" charset="0"/>
              </a:rPr>
              <a:t>results and discussion in this slide as well if not entirely fit in the previous slide. You may delete this slide if the entire results and discussion gets fitted into one slide. It should be noted that maximum two slides are allowed for </a:t>
            </a:r>
            <a:r>
              <a:rPr lang="en-US" b="1" dirty="0">
                <a:latin typeface="Times New Roman" pitchFamily="18" charset="0"/>
                <a:cs typeface="Times New Roman" pitchFamily="18" charset="0"/>
              </a:rPr>
              <a:t>the </a:t>
            </a:r>
            <a:r>
              <a:rPr lang="en-US" b="1" dirty="0" smtClean="0">
                <a:latin typeface="Times New Roman" pitchFamily="18" charset="0"/>
                <a:cs typeface="Times New Roman" pitchFamily="18" charset="0"/>
              </a:rPr>
              <a:t>results and discussion  section.</a:t>
            </a:r>
            <a:endParaRPr lang="en-US" sz="900" b="1" dirty="0">
              <a:latin typeface="Times New Roman" pitchFamily="18" charset="0"/>
              <a:cs typeface="Times New Roman" pitchFamily="18" charset="0"/>
            </a:endParaRPr>
          </a:p>
        </p:txBody>
      </p:sp>
      <p:pic>
        <p:nvPicPr>
          <p:cNvPr id="9" name="Picture 7" descr="C:\Users\LENOVO\Downloads\Capture1-removebg-preview.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0" y="5486400"/>
            <a:ext cx="1766170" cy="1371600"/>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p:cNvSpPr txBox="1"/>
          <p:nvPr/>
        </p:nvSpPr>
        <p:spPr>
          <a:xfrm>
            <a:off x="1766170" y="6319521"/>
            <a:ext cx="5471160" cy="507831"/>
          </a:xfrm>
          <a:prstGeom prst="rect">
            <a:avLst/>
          </a:prstGeom>
          <a:noFill/>
        </p:spPr>
        <p:txBody>
          <a:bodyPr wrap="square" rtlCol="0">
            <a:spAutoFit/>
          </a:bodyPr>
          <a:lstStyle/>
          <a:p>
            <a:pPr algn="ctr">
              <a:lnSpc>
                <a:spcPct val="150000"/>
              </a:lnSpc>
            </a:pPr>
            <a:r>
              <a:rPr lang="en-US" sz="900" b="1" dirty="0">
                <a:latin typeface="Times New Roman" pitchFamily="18" charset="0"/>
                <a:cs typeface="Times New Roman" pitchFamily="18" charset="0"/>
              </a:rPr>
              <a:t>International </a:t>
            </a:r>
            <a:r>
              <a:rPr lang="en-US" sz="900" b="1" dirty="0" smtClean="0">
                <a:latin typeface="Times New Roman" pitchFamily="18" charset="0"/>
                <a:cs typeface="Times New Roman" pitchFamily="18" charset="0"/>
              </a:rPr>
              <a:t>Conference on </a:t>
            </a:r>
            <a:r>
              <a:rPr lang="en-US" sz="900" b="1" dirty="0">
                <a:latin typeface="Times New Roman" pitchFamily="18" charset="0"/>
                <a:cs typeface="Times New Roman" pitchFamily="18" charset="0"/>
              </a:rPr>
              <a:t>Advances Innovations in Engineering, Science and Technology (AIEST-2024</a:t>
            </a:r>
            <a:r>
              <a:rPr lang="en-US" sz="900" b="1" dirty="0" smtClean="0">
                <a:latin typeface="Times New Roman" pitchFamily="18" charset="0"/>
                <a:cs typeface="Times New Roman" pitchFamily="18" charset="0"/>
              </a:rPr>
              <a:t>)</a:t>
            </a:r>
          </a:p>
          <a:p>
            <a:pPr algn="ctr">
              <a:lnSpc>
                <a:spcPct val="150000"/>
              </a:lnSpc>
            </a:pPr>
            <a:r>
              <a:rPr lang="en-US" sz="900" b="1" dirty="0">
                <a:latin typeface="Times New Roman" pitchFamily="18" charset="0"/>
                <a:cs typeface="Times New Roman" pitchFamily="18" charset="0"/>
              </a:rPr>
              <a:t>Organized </a:t>
            </a:r>
            <a:r>
              <a:rPr lang="en-US" sz="900" b="1" dirty="0" smtClean="0">
                <a:latin typeface="Times New Roman" pitchFamily="18" charset="0"/>
                <a:cs typeface="Times New Roman" pitchFamily="18" charset="0"/>
              </a:rPr>
              <a:t>by Abacus </a:t>
            </a:r>
            <a:r>
              <a:rPr lang="en-US" sz="900" b="1" dirty="0">
                <a:latin typeface="Times New Roman" pitchFamily="18" charset="0"/>
                <a:cs typeface="Times New Roman" pitchFamily="18" charset="0"/>
              </a:rPr>
              <a:t>Institute of Engineering and </a:t>
            </a:r>
            <a:r>
              <a:rPr lang="en-US" sz="900" b="1" dirty="0" smtClean="0">
                <a:latin typeface="Times New Roman" pitchFamily="18" charset="0"/>
                <a:cs typeface="Times New Roman" pitchFamily="18" charset="0"/>
              </a:rPr>
              <a:t>Management (AIEM), </a:t>
            </a:r>
            <a:r>
              <a:rPr lang="en-US" sz="900" b="1" dirty="0" err="1" smtClean="0">
                <a:latin typeface="Times New Roman" pitchFamily="18" charset="0"/>
                <a:cs typeface="Times New Roman" pitchFamily="18" charset="0"/>
              </a:rPr>
              <a:t>Mogra</a:t>
            </a:r>
            <a:r>
              <a:rPr lang="en-US" sz="900" b="1" dirty="0" smtClean="0">
                <a:latin typeface="Times New Roman" pitchFamily="18" charset="0"/>
                <a:cs typeface="Times New Roman" pitchFamily="18" charset="0"/>
              </a:rPr>
              <a:t>, Hooghly</a:t>
            </a:r>
            <a:endParaRPr lang="en-US" sz="700" b="1"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420596483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99</TotalTime>
  <Words>997</Words>
  <Application>Microsoft Office PowerPoint</Application>
  <PresentationFormat>On-screen Show (4:3)</PresentationFormat>
  <Paragraphs>62</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LENOVO</dc:creator>
  <cp:lastModifiedBy>LENOVO</cp:lastModifiedBy>
  <cp:revision>23</cp:revision>
  <dcterms:created xsi:type="dcterms:W3CDTF">2006-08-16T00:00:00Z</dcterms:created>
  <dcterms:modified xsi:type="dcterms:W3CDTF">2024-10-15T11:17:22Z</dcterms:modified>
</cp:coreProperties>
</file>